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Lst>
  <p:sldSz cy="5143500" cx="9144000"/>
  <p:notesSz cx="6858000" cy="9144000"/>
  <p:embeddedFontLst>
    <p:embeddedFont>
      <p:font typeface="Roboto"/>
      <p:regular r:id="rId47"/>
      <p:bold r:id="rId48"/>
      <p:italic r:id="rId49"/>
      <p:boldItalic r:id="rId50"/>
    </p:embeddedFont>
    <p:embeddedFont>
      <p:font typeface="Fira Sans ExtraBold"/>
      <p:bold r:id="rId51"/>
      <p:boldItalic r:id="rId5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0E12AE6-C697-40FE-A336-82254BCF56DE}">
  <a:tblStyle styleId="{F0E12AE6-C697-40FE-A336-82254BCF56DE}"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font" Target="fonts/Roboto-bold.fntdata"/><Relationship Id="rId47" Type="http://schemas.openxmlformats.org/officeDocument/2006/relationships/font" Target="fonts/Roboto-regular.fntdata"/><Relationship Id="rId49" Type="http://schemas.openxmlformats.org/officeDocument/2006/relationships/font" Target="fonts/Roboto-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FiraSansExtraBold-bold.fntdata"/><Relationship Id="rId50" Type="http://schemas.openxmlformats.org/officeDocument/2006/relationships/font" Target="fonts/Roboto-boldItalic.fntdata"/><Relationship Id="rId52" Type="http://schemas.openxmlformats.org/officeDocument/2006/relationships/font" Target="fonts/FiraSansExtraBold-boldItalic.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 name="Shape 53"/>
        <p:cNvGrpSpPr/>
        <p:nvPr/>
      </p:nvGrpSpPr>
      <p:grpSpPr>
        <a:xfrm>
          <a:off x="0" y="0"/>
          <a:ext cx="0" cy="0"/>
          <a:chOff x="0" y="0"/>
          <a:chExt cx="0" cy="0"/>
        </a:xfrm>
      </p:grpSpPr>
      <p:sp>
        <p:nvSpPr>
          <p:cNvPr id="54" name="Google Shape;54;ge781e6e0b6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 name="Google Shape;55;ge781e6e0b6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eaea838fb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eaea838fb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10778a0a638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10778a0a638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10778a0a638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10778a0a638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latin typeface="Century"/>
              <a:ea typeface="Century"/>
              <a:cs typeface="Century"/>
              <a:sym typeface="Century"/>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10778a0a638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10778a0a638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10778a0a638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10778a0a638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10778a0a638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10778a0a638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10778a0a638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10778a0a638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10778a0a638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10778a0a638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10778a0a638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10778a0a638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10778a0a638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10778a0a638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ge7b3b19315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 name="Google Shape;61;ge7b3b19315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10778a0a638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10778a0a638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10778a0a638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10778a0a638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10778a0a638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10778a0a638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10778a0a638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10778a0a638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10778a0a638_0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10778a0a638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10778a0a638_0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10778a0a638_0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10778a0a638_0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10778a0a638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10778a0a638_0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10778a0a638_0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10778a0a638_0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10778a0a638_0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10778a0a638_0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10778a0a638_0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ge9efbf9041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e9efbf9041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10778a0a638_0_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10778a0a638_0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10778a0a638_0_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10778a0a638_0_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10778a0a638_0_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10778a0a638_0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10778a0a638_0_1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10778a0a638_0_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Century"/>
              <a:ea typeface="Century"/>
              <a:cs typeface="Century"/>
              <a:sym typeface="Century"/>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10778a0a638_0_1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10778a0a638_0_1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10778a0a638_0_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10778a0a638_0_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10778a0a638_0_2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10778a0a638_0_2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t/>
            </a:r>
            <a:endParaRPr sz="1400">
              <a:solidFill>
                <a:srgbClr val="292929"/>
              </a:solidFill>
              <a:highlight>
                <a:srgbClr val="FFFFFF"/>
              </a:highlight>
              <a:latin typeface="Century"/>
              <a:ea typeface="Century"/>
              <a:cs typeface="Century"/>
              <a:sym typeface="Century"/>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10778a0a638_0_2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10778a0a638_0_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Clr>
                <a:schemeClr val="dk1"/>
              </a:buClr>
              <a:buSzPts val="1100"/>
              <a:buFont typeface="Arial"/>
              <a:buNone/>
            </a:pPr>
            <a:r>
              <a:rPr lang="tr" sz="1400">
                <a:solidFill>
                  <a:schemeClr val="dk1"/>
                </a:solidFill>
                <a:latin typeface="Century"/>
                <a:ea typeface="Century"/>
                <a:cs typeface="Century"/>
                <a:sym typeface="Century"/>
              </a:rPr>
              <a:t>Amaç destek vektör genişliklerinin büyük tutmak ile sınır ihlallerini sınırlamak arasında iyi bir denge bulmaktır.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10778a0a638_0_2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10778a0a638_0_2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10778a0a638_0_2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10778a0a638_0_2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Clr>
                <a:schemeClr val="dk1"/>
              </a:buClr>
              <a:buSzPts val="1100"/>
              <a:buFont typeface="Arial"/>
              <a:buNone/>
            </a:pPr>
            <a:r>
              <a:t/>
            </a:r>
            <a:endParaRPr sz="1350">
              <a:solidFill>
                <a:srgbClr val="252525"/>
              </a:solidFill>
              <a:latin typeface="Roboto"/>
              <a:ea typeface="Roboto"/>
              <a:cs typeface="Roboto"/>
              <a:sym typeface="Roboto"/>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e7b3b19315_1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e7b3b19315_1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10778a0a638_0_2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10778a0a638_0_2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b84cceffa3_1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b84cceffa3_1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e94f0f5fc6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e94f0f5fc6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e781e6e0b6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e781e6e0b6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35714"/>
              </a:lnSpc>
              <a:spcBef>
                <a:spcPts val="0"/>
              </a:spcBef>
              <a:spcAft>
                <a:spcPts val="0"/>
              </a:spcAft>
              <a:buClr>
                <a:schemeClr val="dk1"/>
              </a:buClr>
              <a:buSzPts val="1100"/>
              <a:buFont typeface="Arial"/>
              <a:buNone/>
            </a:pPr>
            <a:r>
              <a:t/>
            </a:r>
            <a:endParaRPr sz="1400">
              <a:latin typeface="Century"/>
              <a:ea typeface="Century"/>
              <a:cs typeface="Century"/>
              <a:sym typeface="Century"/>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10778a0a638_0_2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10778a0a638_0_2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10778a0a638_0_2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10778a0a638_0_2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2" name="Shape 12"/>
        <p:cNvGrpSpPr/>
        <p:nvPr/>
      </p:nvGrpSpPr>
      <p:grpSpPr>
        <a:xfrm>
          <a:off x="0" y="0"/>
          <a:ext cx="0" cy="0"/>
          <a:chOff x="0" y="0"/>
          <a:chExt cx="0" cy="0"/>
        </a:xfrm>
      </p:grpSpPr>
      <p:sp>
        <p:nvSpPr>
          <p:cNvPr id="13" name="Google Shape;13;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4" name="Google Shape;14;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5" name="Google Shape;15;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7" name="Shape 47"/>
        <p:cNvGrpSpPr/>
        <p:nvPr/>
      </p:nvGrpSpPr>
      <p:grpSpPr>
        <a:xfrm>
          <a:off x="0" y="0"/>
          <a:ext cx="0" cy="0"/>
          <a:chOff x="0" y="0"/>
          <a:chExt cx="0" cy="0"/>
        </a:xfrm>
      </p:grpSpPr>
      <p:sp>
        <p:nvSpPr>
          <p:cNvPr id="48" name="Google Shape;48;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9" name="Google Shape;49;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17500" lvl="0" marL="457200" algn="ctr">
              <a:spcBef>
                <a:spcPts val="0"/>
              </a:spcBef>
              <a:spcAft>
                <a:spcPts val="0"/>
              </a:spcAft>
              <a:buSzPts val="14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0" name="Google Shape;50;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1" name="Shape 51"/>
        <p:cNvGrpSpPr/>
        <p:nvPr/>
      </p:nvGrpSpPr>
      <p:grpSpPr>
        <a:xfrm>
          <a:off x="0" y="0"/>
          <a:ext cx="0" cy="0"/>
          <a:chOff x="0" y="0"/>
          <a:chExt cx="0" cy="0"/>
        </a:xfrm>
      </p:grpSpPr>
      <p:sp>
        <p:nvSpPr>
          <p:cNvPr id="52" name="Google Shape;52;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6" name="Shape 16"/>
        <p:cNvGrpSpPr/>
        <p:nvPr/>
      </p:nvGrpSpPr>
      <p:grpSpPr>
        <a:xfrm>
          <a:off x="0" y="0"/>
          <a:ext cx="0" cy="0"/>
          <a:chOff x="0" y="0"/>
          <a:chExt cx="0" cy="0"/>
        </a:xfrm>
      </p:grpSpPr>
      <p:sp>
        <p:nvSpPr>
          <p:cNvPr id="17" name="Google Shape;17;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8" name="Google Shape;18;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sp>
        <p:nvSpPr>
          <p:cNvPr id="20" name="Google Shape;20;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1" name="Google Shape;21;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2" name="Google Shape;22;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3" name="Shape 23"/>
        <p:cNvGrpSpPr/>
        <p:nvPr/>
      </p:nvGrpSpPr>
      <p:grpSpPr>
        <a:xfrm>
          <a:off x="0" y="0"/>
          <a:ext cx="0" cy="0"/>
          <a:chOff x="0" y="0"/>
          <a:chExt cx="0" cy="0"/>
        </a:xfrm>
      </p:grpSpPr>
      <p:sp>
        <p:nvSpPr>
          <p:cNvPr id="24" name="Google Shape;24;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5" name="Google Shape;25;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6" name="Google Shape;26;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7" name="Google Shape;27;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 name="Shape 28"/>
        <p:cNvGrpSpPr/>
        <p:nvPr/>
      </p:nvGrpSpPr>
      <p:grpSpPr>
        <a:xfrm>
          <a:off x="0" y="0"/>
          <a:ext cx="0" cy="0"/>
          <a:chOff x="0" y="0"/>
          <a:chExt cx="0" cy="0"/>
        </a:xfrm>
      </p:grpSpPr>
      <p:sp>
        <p:nvSpPr>
          <p:cNvPr id="29" name="Google Shape;29;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0" name="Google Shape;30;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1" name="Shape 31"/>
        <p:cNvGrpSpPr/>
        <p:nvPr/>
      </p:nvGrpSpPr>
      <p:grpSpPr>
        <a:xfrm>
          <a:off x="0" y="0"/>
          <a:ext cx="0" cy="0"/>
          <a:chOff x="0" y="0"/>
          <a:chExt cx="0" cy="0"/>
        </a:xfrm>
      </p:grpSpPr>
      <p:sp>
        <p:nvSpPr>
          <p:cNvPr id="32" name="Google Shape;32;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3" name="Google Shape;33;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4" name="Google Shape;34;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5" name="Shape 35"/>
        <p:cNvGrpSpPr/>
        <p:nvPr/>
      </p:nvGrpSpPr>
      <p:grpSpPr>
        <a:xfrm>
          <a:off x="0" y="0"/>
          <a:ext cx="0" cy="0"/>
          <a:chOff x="0" y="0"/>
          <a:chExt cx="0" cy="0"/>
        </a:xfrm>
      </p:grpSpPr>
      <p:sp>
        <p:nvSpPr>
          <p:cNvPr id="36" name="Google Shape;36;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7" name="Google Shape;37;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8" name="Shape 38"/>
        <p:cNvGrpSpPr/>
        <p:nvPr/>
      </p:nvGrpSpPr>
      <p:grpSpPr>
        <a:xfrm>
          <a:off x="0" y="0"/>
          <a:ext cx="0" cy="0"/>
          <a:chOff x="0" y="0"/>
          <a:chExt cx="0" cy="0"/>
        </a:xfrm>
      </p:grpSpPr>
      <p:sp>
        <p:nvSpPr>
          <p:cNvPr id="39" name="Google Shape;39;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1" name="Google Shape;41;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2" name="Google Shape;42;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3" name="Google Shape;43;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4" name="Shape 44"/>
        <p:cNvGrpSpPr/>
        <p:nvPr/>
      </p:nvGrpSpPr>
      <p:grpSpPr>
        <a:xfrm>
          <a:off x="0" y="0"/>
          <a:ext cx="0" cy="0"/>
          <a:chOff x="0" y="0"/>
          <a:chExt cx="0" cy="0"/>
        </a:xfrm>
      </p:grpSpPr>
      <p:sp>
        <p:nvSpPr>
          <p:cNvPr id="45" name="Google Shape;45;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400"/>
              <a:buNone/>
              <a:defRPr/>
            </a:lvl1pPr>
          </a:lstStyle>
          <a:p/>
        </p:txBody>
      </p:sp>
      <p:sp>
        <p:nvSpPr>
          <p:cNvPr id="46" name="Google Shape;46;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2.xml"/><Relationship Id="rId12" Type="http://schemas.openxmlformats.org/officeDocument/2006/relationships/slideLayout" Target="../slideLayouts/slideLayout11.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Font typeface="Century"/>
              <a:buNone/>
              <a:defRPr sz="2800">
                <a:solidFill>
                  <a:schemeClr val="dk1"/>
                </a:solidFill>
                <a:latin typeface="Century"/>
                <a:ea typeface="Century"/>
                <a:cs typeface="Century"/>
                <a:sym typeface="Century"/>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7500" lvl="0" marL="457200">
              <a:lnSpc>
                <a:spcPct val="115000"/>
              </a:lnSpc>
              <a:spcBef>
                <a:spcPts val="0"/>
              </a:spcBef>
              <a:spcAft>
                <a:spcPts val="0"/>
              </a:spcAft>
              <a:buClr>
                <a:schemeClr val="dk1"/>
              </a:buClr>
              <a:buSzPts val="1400"/>
              <a:buFont typeface="Century"/>
              <a:buChar char="●"/>
              <a:defRPr>
                <a:solidFill>
                  <a:schemeClr val="dk1"/>
                </a:solidFill>
                <a:latin typeface="Century"/>
                <a:ea typeface="Century"/>
                <a:cs typeface="Century"/>
                <a:sym typeface="Century"/>
              </a:defRPr>
            </a:lvl1pPr>
            <a:lvl2pPr indent="-317500" lvl="1" marL="914400">
              <a:lnSpc>
                <a:spcPct val="115000"/>
              </a:lnSpc>
              <a:spcBef>
                <a:spcPts val="0"/>
              </a:spcBef>
              <a:spcAft>
                <a:spcPts val="0"/>
              </a:spcAft>
              <a:buClr>
                <a:schemeClr val="dk1"/>
              </a:buClr>
              <a:buSzPts val="1400"/>
              <a:buFont typeface="Century"/>
              <a:buChar char="○"/>
              <a:defRPr>
                <a:solidFill>
                  <a:schemeClr val="dk1"/>
                </a:solidFill>
                <a:latin typeface="Century"/>
                <a:ea typeface="Century"/>
                <a:cs typeface="Century"/>
                <a:sym typeface="Century"/>
              </a:defRPr>
            </a:lvl2pPr>
            <a:lvl3pPr indent="-317500" lvl="2" marL="1371600">
              <a:lnSpc>
                <a:spcPct val="115000"/>
              </a:lnSpc>
              <a:spcBef>
                <a:spcPts val="0"/>
              </a:spcBef>
              <a:spcAft>
                <a:spcPts val="0"/>
              </a:spcAft>
              <a:buClr>
                <a:schemeClr val="dk1"/>
              </a:buClr>
              <a:buSzPts val="1400"/>
              <a:buFont typeface="Century"/>
              <a:buChar char="■"/>
              <a:defRPr>
                <a:solidFill>
                  <a:schemeClr val="dk1"/>
                </a:solidFill>
                <a:latin typeface="Century"/>
                <a:ea typeface="Century"/>
                <a:cs typeface="Century"/>
                <a:sym typeface="Century"/>
              </a:defRPr>
            </a:lvl3pPr>
            <a:lvl4pPr indent="-317500" lvl="3" marL="1828800">
              <a:lnSpc>
                <a:spcPct val="115000"/>
              </a:lnSpc>
              <a:spcBef>
                <a:spcPts val="0"/>
              </a:spcBef>
              <a:spcAft>
                <a:spcPts val="0"/>
              </a:spcAft>
              <a:buClr>
                <a:schemeClr val="dk1"/>
              </a:buClr>
              <a:buSzPts val="1400"/>
              <a:buFont typeface="Century"/>
              <a:buChar char="●"/>
              <a:defRPr>
                <a:solidFill>
                  <a:schemeClr val="dk1"/>
                </a:solidFill>
                <a:latin typeface="Century"/>
                <a:ea typeface="Century"/>
                <a:cs typeface="Century"/>
                <a:sym typeface="Century"/>
              </a:defRPr>
            </a:lvl4pPr>
            <a:lvl5pPr indent="-317500" lvl="4" marL="2286000">
              <a:lnSpc>
                <a:spcPct val="115000"/>
              </a:lnSpc>
              <a:spcBef>
                <a:spcPts val="0"/>
              </a:spcBef>
              <a:spcAft>
                <a:spcPts val="0"/>
              </a:spcAft>
              <a:buClr>
                <a:schemeClr val="dk1"/>
              </a:buClr>
              <a:buSzPts val="1400"/>
              <a:buFont typeface="Century"/>
              <a:buChar char="○"/>
              <a:defRPr>
                <a:solidFill>
                  <a:schemeClr val="dk1"/>
                </a:solidFill>
                <a:latin typeface="Century"/>
                <a:ea typeface="Century"/>
                <a:cs typeface="Century"/>
                <a:sym typeface="Century"/>
              </a:defRPr>
            </a:lvl5pPr>
            <a:lvl6pPr indent="-317500" lvl="5" marL="2743200">
              <a:lnSpc>
                <a:spcPct val="115000"/>
              </a:lnSpc>
              <a:spcBef>
                <a:spcPts val="0"/>
              </a:spcBef>
              <a:spcAft>
                <a:spcPts val="0"/>
              </a:spcAft>
              <a:buClr>
                <a:schemeClr val="dk1"/>
              </a:buClr>
              <a:buSzPts val="1400"/>
              <a:buFont typeface="Century"/>
              <a:buChar char="■"/>
              <a:defRPr>
                <a:solidFill>
                  <a:schemeClr val="dk1"/>
                </a:solidFill>
                <a:latin typeface="Century"/>
                <a:ea typeface="Century"/>
                <a:cs typeface="Century"/>
                <a:sym typeface="Century"/>
              </a:defRPr>
            </a:lvl6pPr>
            <a:lvl7pPr indent="-317500" lvl="6" marL="3200400">
              <a:lnSpc>
                <a:spcPct val="115000"/>
              </a:lnSpc>
              <a:spcBef>
                <a:spcPts val="0"/>
              </a:spcBef>
              <a:spcAft>
                <a:spcPts val="0"/>
              </a:spcAft>
              <a:buClr>
                <a:schemeClr val="dk1"/>
              </a:buClr>
              <a:buSzPts val="1400"/>
              <a:buFont typeface="Century"/>
              <a:buChar char="●"/>
              <a:defRPr>
                <a:solidFill>
                  <a:schemeClr val="dk1"/>
                </a:solidFill>
                <a:latin typeface="Century"/>
                <a:ea typeface="Century"/>
                <a:cs typeface="Century"/>
                <a:sym typeface="Century"/>
              </a:defRPr>
            </a:lvl7pPr>
            <a:lvl8pPr indent="-317500" lvl="7" marL="3657600">
              <a:lnSpc>
                <a:spcPct val="115000"/>
              </a:lnSpc>
              <a:spcBef>
                <a:spcPts val="0"/>
              </a:spcBef>
              <a:spcAft>
                <a:spcPts val="0"/>
              </a:spcAft>
              <a:buClr>
                <a:schemeClr val="dk1"/>
              </a:buClr>
              <a:buSzPts val="1400"/>
              <a:buFont typeface="Century"/>
              <a:buChar char="○"/>
              <a:defRPr>
                <a:solidFill>
                  <a:schemeClr val="dk1"/>
                </a:solidFill>
                <a:latin typeface="Century"/>
                <a:ea typeface="Century"/>
                <a:cs typeface="Century"/>
                <a:sym typeface="Century"/>
              </a:defRPr>
            </a:lvl8pPr>
            <a:lvl9pPr indent="-317500" lvl="8" marL="4114800">
              <a:lnSpc>
                <a:spcPct val="115000"/>
              </a:lnSpc>
              <a:spcBef>
                <a:spcPts val="0"/>
              </a:spcBef>
              <a:spcAft>
                <a:spcPts val="0"/>
              </a:spcAft>
              <a:buClr>
                <a:schemeClr val="dk1"/>
              </a:buClr>
              <a:buSzPts val="1400"/>
              <a:buFont typeface="Century"/>
              <a:buChar char="■"/>
              <a:defRPr>
                <a:solidFill>
                  <a:schemeClr val="dk1"/>
                </a:solidFill>
                <a:latin typeface="Century"/>
                <a:ea typeface="Century"/>
                <a:cs typeface="Century"/>
                <a:sym typeface="Century"/>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tr"/>
              <a:t>‹#›</a:t>
            </a:fld>
            <a:endParaRPr/>
          </a:p>
        </p:txBody>
      </p:sp>
      <p:sp>
        <p:nvSpPr>
          <p:cNvPr id="9" name="Google Shape;9;p1"/>
          <p:cNvSpPr/>
          <p:nvPr/>
        </p:nvSpPr>
        <p:spPr>
          <a:xfrm>
            <a:off x="0" y="4928400"/>
            <a:ext cx="9144000" cy="215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accent1"/>
              </a:highlight>
            </a:endParaRPr>
          </a:p>
        </p:txBody>
      </p:sp>
      <p:sp>
        <p:nvSpPr>
          <p:cNvPr id="10" name="Google Shape;10;p1"/>
          <p:cNvSpPr txBox="1"/>
          <p:nvPr/>
        </p:nvSpPr>
        <p:spPr>
          <a:xfrm>
            <a:off x="2642400" y="4835850"/>
            <a:ext cx="38592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tr" sz="1300">
                <a:solidFill>
                  <a:schemeClr val="lt1"/>
                </a:solidFill>
                <a:latin typeface="Fira Sans ExtraBold"/>
                <a:ea typeface="Fira Sans ExtraBold"/>
                <a:cs typeface="Fira Sans ExtraBold"/>
                <a:sym typeface="Fira Sans ExtraBold"/>
              </a:rPr>
              <a:t>globalaihub.com</a:t>
            </a:r>
            <a:endParaRPr sz="1300">
              <a:solidFill>
                <a:schemeClr val="lt1"/>
              </a:solidFill>
              <a:latin typeface="Fira Sans ExtraBold"/>
              <a:ea typeface="Fira Sans ExtraBold"/>
              <a:cs typeface="Fira Sans ExtraBold"/>
              <a:sym typeface="Fira Sans ExtraBold"/>
            </a:endParaRPr>
          </a:p>
        </p:txBody>
      </p:sp>
      <p:pic>
        <p:nvPicPr>
          <p:cNvPr id="11" name="Google Shape;11;p1"/>
          <p:cNvPicPr preferRelativeResize="0"/>
          <p:nvPr/>
        </p:nvPicPr>
        <p:blipFill rotWithShape="1">
          <a:blip r:embed="rId1">
            <a:alphaModFix/>
          </a:blip>
          <a:srcRect b="0" l="0" r="0" t="0"/>
          <a:stretch/>
        </p:blipFill>
        <p:spPr>
          <a:xfrm>
            <a:off x="7341000" y="114825"/>
            <a:ext cx="1680150" cy="25522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15.pn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37.gi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11.png"/><Relationship Id="rId4" Type="http://schemas.openxmlformats.org/officeDocument/2006/relationships/image" Target="../media/image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7.png"/><Relationship Id="rId4" Type="http://schemas.openxmlformats.org/officeDocument/2006/relationships/image" Target="../media/image1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37.gi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jpg"/><Relationship Id="rId4" Type="http://schemas.openxmlformats.org/officeDocument/2006/relationships/image" Target="../media/image14.png"/><Relationship Id="rId5" Type="http://schemas.openxmlformats.org/officeDocument/2006/relationships/image" Target="../media/image1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 Id="rId3" Type="http://schemas.openxmlformats.org/officeDocument/2006/relationships/image" Target="../media/image2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 Id="rId3" Type="http://schemas.openxmlformats.org/officeDocument/2006/relationships/image" Target="../media/image24.png"/><Relationship Id="rId4" Type="http://schemas.openxmlformats.org/officeDocument/2006/relationships/image" Target="../media/image2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 Id="rId3" Type="http://schemas.openxmlformats.org/officeDocument/2006/relationships/image" Target="../media/image2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 Id="rId3" Type="http://schemas.openxmlformats.org/officeDocument/2006/relationships/image" Target="../media/image18.png"/><Relationship Id="rId4" Type="http://schemas.openxmlformats.org/officeDocument/2006/relationships/image" Target="../media/image28.png"/><Relationship Id="rId5" Type="http://schemas.openxmlformats.org/officeDocument/2006/relationships/image" Target="../media/image23.png"/><Relationship Id="rId6" Type="http://schemas.openxmlformats.org/officeDocument/2006/relationships/image" Target="../media/image2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4.xml"/><Relationship Id="rId3" Type="http://schemas.openxmlformats.org/officeDocument/2006/relationships/image" Target="../media/image3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5.xml"/><Relationship Id="rId3" Type="http://schemas.openxmlformats.org/officeDocument/2006/relationships/image" Target="../media/image31.png"/><Relationship Id="rId4" Type="http://schemas.openxmlformats.org/officeDocument/2006/relationships/image" Target="../media/image3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6.xml"/><Relationship Id="rId3" Type="http://schemas.openxmlformats.org/officeDocument/2006/relationships/image" Target="../media/image3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7.xml"/><Relationship Id="rId3" Type="http://schemas.openxmlformats.org/officeDocument/2006/relationships/image" Target="../media/image3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8.xml"/><Relationship Id="rId3" Type="http://schemas.openxmlformats.org/officeDocument/2006/relationships/image" Target="../media/image32.png"/><Relationship Id="rId4" Type="http://schemas.openxmlformats.org/officeDocument/2006/relationships/image" Target="../media/image3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9.xml"/><Relationship Id="rId3" Type="http://schemas.openxmlformats.org/officeDocument/2006/relationships/image" Target="../media/image3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7.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4.png"/><Relationship Id="rId4" Type="http://schemas.openxmlformats.org/officeDocument/2006/relationships/image" Target="../media/image5.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 name="Shape 56"/>
        <p:cNvGrpSpPr/>
        <p:nvPr/>
      </p:nvGrpSpPr>
      <p:grpSpPr>
        <a:xfrm>
          <a:off x="0" y="0"/>
          <a:ext cx="0" cy="0"/>
          <a:chOff x="0" y="0"/>
          <a:chExt cx="0" cy="0"/>
        </a:xfrm>
      </p:grpSpPr>
      <p:sp>
        <p:nvSpPr>
          <p:cNvPr id="57" name="Google Shape;57;p13"/>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tr"/>
              <a:t>Day 3</a:t>
            </a:r>
            <a:endParaRPr/>
          </a:p>
        </p:txBody>
      </p:sp>
      <p:sp>
        <p:nvSpPr>
          <p:cNvPr id="58" name="Google Shape;58;p13"/>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lnSpc>
                <a:spcPct val="150000"/>
              </a:lnSpc>
              <a:spcBef>
                <a:spcPts val="0"/>
              </a:spcBef>
              <a:spcAft>
                <a:spcPts val="0"/>
              </a:spcAft>
              <a:buNone/>
            </a:pPr>
            <a:r>
              <a:rPr lang="tr" sz="3786"/>
              <a:t>Classification Models</a:t>
            </a:r>
            <a:endParaRPr sz="2032"/>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2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tr"/>
              <a:t>Activation Function</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23"/>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lnSpc>
                <a:spcPct val="90000"/>
              </a:lnSpc>
              <a:spcBef>
                <a:spcPts val="0"/>
              </a:spcBef>
              <a:spcAft>
                <a:spcPts val="0"/>
              </a:spcAft>
              <a:buNone/>
            </a:pPr>
            <a:r>
              <a:rPr lang="tr" sz="2500"/>
              <a:t>What is Activation Function</a:t>
            </a:r>
            <a:endParaRPr sz="2500"/>
          </a:p>
        </p:txBody>
      </p:sp>
      <p:sp>
        <p:nvSpPr>
          <p:cNvPr id="128" name="Google Shape;128;p23"/>
          <p:cNvSpPr txBox="1"/>
          <p:nvPr>
            <p:ph idx="1" type="body"/>
          </p:nvPr>
        </p:nvSpPr>
        <p:spPr>
          <a:xfrm>
            <a:off x="311700" y="1152475"/>
            <a:ext cx="4080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tr">
                <a:highlight>
                  <a:schemeClr val="lt1"/>
                </a:highlight>
              </a:rPr>
              <a:t>Activation functions are functions that determine how the output will be by processing the output of the model.</a:t>
            </a:r>
            <a:endParaRPr>
              <a:highlight>
                <a:schemeClr val="lt1"/>
              </a:highlight>
            </a:endParaRPr>
          </a:p>
          <a:p>
            <a:pPr indent="0" lvl="0" marL="0" rtl="0" algn="l">
              <a:spcBef>
                <a:spcPts val="0"/>
              </a:spcBef>
              <a:spcAft>
                <a:spcPts val="0"/>
              </a:spcAft>
              <a:buClr>
                <a:schemeClr val="dk1"/>
              </a:buClr>
              <a:buSzPts val="1100"/>
              <a:buFont typeface="Arial"/>
              <a:buNone/>
            </a:pPr>
            <a:r>
              <a:t/>
            </a:r>
            <a:endParaRPr>
              <a:highlight>
                <a:schemeClr val="lt1"/>
              </a:highlight>
            </a:endParaRPr>
          </a:p>
          <a:p>
            <a:pPr indent="0" lvl="0" marL="0" rtl="0" algn="l">
              <a:spcBef>
                <a:spcPts val="0"/>
              </a:spcBef>
              <a:spcAft>
                <a:spcPts val="0"/>
              </a:spcAft>
              <a:buClr>
                <a:schemeClr val="dk1"/>
              </a:buClr>
              <a:buSzPts val="1100"/>
              <a:buFont typeface="Arial"/>
              <a:buNone/>
            </a:pPr>
            <a:r>
              <a:rPr lang="tr">
                <a:highlight>
                  <a:schemeClr val="lt1"/>
                </a:highlight>
              </a:rPr>
              <a:t>The linear regression formula cannot be used if it is desired to limit the output to a certain set of values, such as in classification problems.</a:t>
            </a:r>
            <a:endParaRPr>
              <a:highlight>
                <a:schemeClr val="lt1"/>
              </a:highlight>
            </a:endParaRPr>
          </a:p>
          <a:p>
            <a:pPr indent="0" lvl="0" marL="0" rtl="0" algn="l">
              <a:spcBef>
                <a:spcPts val="0"/>
              </a:spcBef>
              <a:spcAft>
                <a:spcPts val="0"/>
              </a:spcAft>
              <a:buClr>
                <a:schemeClr val="dk1"/>
              </a:buClr>
              <a:buSzPts val="1100"/>
              <a:buFont typeface="Arial"/>
              <a:buNone/>
            </a:pPr>
            <a:r>
              <a:t/>
            </a:r>
            <a:endParaRPr>
              <a:highlight>
                <a:schemeClr val="lt1"/>
              </a:highlight>
            </a:endParaRPr>
          </a:p>
          <a:p>
            <a:pPr indent="0" lvl="0" marL="0" rtl="0" algn="l">
              <a:spcBef>
                <a:spcPts val="0"/>
              </a:spcBef>
              <a:spcAft>
                <a:spcPts val="0"/>
              </a:spcAft>
              <a:buClr>
                <a:schemeClr val="dk1"/>
              </a:buClr>
              <a:buSzPts val="1100"/>
              <a:buFont typeface="Arial"/>
              <a:buNone/>
            </a:pPr>
            <a:r>
              <a:rPr lang="tr">
                <a:highlight>
                  <a:schemeClr val="lt1"/>
                </a:highlight>
              </a:rPr>
              <a:t>While the dependent variable is the weighted sum of the independent variables in the linear regression formula, a special activation function should be applied to the output since the dependent variable must be squeezed between 1 and 0 in the binary classification problem.</a:t>
            </a:r>
            <a:endParaRPr>
              <a:highlight>
                <a:schemeClr val="lt1"/>
              </a:highlight>
            </a:endParaRPr>
          </a:p>
        </p:txBody>
      </p:sp>
      <p:pic>
        <p:nvPicPr>
          <p:cNvPr id="129" name="Google Shape;129;p23"/>
          <p:cNvPicPr preferRelativeResize="0"/>
          <p:nvPr/>
        </p:nvPicPr>
        <p:blipFill>
          <a:blip r:embed="rId3">
            <a:alphaModFix/>
          </a:blip>
          <a:stretch>
            <a:fillRect/>
          </a:stretch>
        </p:blipFill>
        <p:spPr>
          <a:xfrm>
            <a:off x="4607273" y="1093800"/>
            <a:ext cx="4340078" cy="341639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8">
                                            <p:txEl>
                                              <p:pRg end="0" st="0"/>
                                            </p:txEl>
                                          </p:spTgt>
                                        </p:tgtEl>
                                        <p:attrNameLst>
                                          <p:attrName>style.visibility</p:attrName>
                                        </p:attrNameLst>
                                      </p:cBhvr>
                                      <p:to>
                                        <p:strVal val="visible"/>
                                      </p:to>
                                    </p:set>
                                    <p:animEffect filter="fade" transition="in">
                                      <p:cBhvr>
                                        <p:cTn dur="1000"/>
                                        <p:tgtEl>
                                          <p:spTgt spid="12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8">
                                            <p:txEl>
                                              <p:pRg end="1" st="1"/>
                                            </p:txEl>
                                          </p:spTgt>
                                        </p:tgtEl>
                                        <p:attrNameLst>
                                          <p:attrName>style.visibility</p:attrName>
                                        </p:attrNameLst>
                                      </p:cBhvr>
                                      <p:to>
                                        <p:strVal val="visible"/>
                                      </p:to>
                                    </p:set>
                                    <p:animEffect filter="fade" transition="in">
                                      <p:cBhvr>
                                        <p:cTn dur="1000"/>
                                        <p:tgtEl>
                                          <p:spTgt spid="12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8">
                                            <p:txEl>
                                              <p:pRg end="2" st="2"/>
                                            </p:txEl>
                                          </p:spTgt>
                                        </p:tgtEl>
                                        <p:attrNameLst>
                                          <p:attrName>style.visibility</p:attrName>
                                        </p:attrNameLst>
                                      </p:cBhvr>
                                      <p:to>
                                        <p:strVal val="visible"/>
                                      </p:to>
                                    </p:set>
                                    <p:animEffect filter="fade" transition="in">
                                      <p:cBhvr>
                                        <p:cTn dur="1000"/>
                                        <p:tgtEl>
                                          <p:spTgt spid="128">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8">
                                            <p:txEl>
                                              <p:pRg end="3" st="3"/>
                                            </p:txEl>
                                          </p:spTgt>
                                        </p:tgtEl>
                                        <p:attrNameLst>
                                          <p:attrName>style.visibility</p:attrName>
                                        </p:attrNameLst>
                                      </p:cBhvr>
                                      <p:to>
                                        <p:strVal val="visible"/>
                                      </p:to>
                                    </p:set>
                                    <p:animEffect filter="fade" transition="in">
                                      <p:cBhvr>
                                        <p:cTn dur="1000"/>
                                        <p:tgtEl>
                                          <p:spTgt spid="128">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8">
                                            <p:txEl>
                                              <p:pRg end="4" st="4"/>
                                            </p:txEl>
                                          </p:spTgt>
                                        </p:tgtEl>
                                        <p:attrNameLst>
                                          <p:attrName>style.visibility</p:attrName>
                                        </p:attrNameLst>
                                      </p:cBhvr>
                                      <p:to>
                                        <p:strVal val="visible"/>
                                      </p:to>
                                    </p:set>
                                    <p:animEffect filter="fade" transition="in">
                                      <p:cBhvr>
                                        <p:cTn dur="1000"/>
                                        <p:tgtEl>
                                          <p:spTgt spid="128">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Sigmoid Fonksiyonu</a:t>
            </a:r>
            <a:endParaRPr/>
          </a:p>
        </p:txBody>
      </p:sp>
      <p:sp>
        <p:nvSpPr>
          <p:cNvPr id="135" name="Google Shape;135;p24"/>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tr">
                <a:solidFill>
                  <a:srgbClr val="333333"/>
                </a:solidFill>
                <a:highlight>
                  <a:srgbClr val="FFFFFF"/>
                </a:highlight>
              </a:rPr>
              <a:t>The sigmoid function is an activation function that gives a probability value by compressing the output of the linear regression formula between 0 and 1. This means that the output value is between 0 and 1.</a:t>
            </a:r>
            <a:endParaRPr>
              <a:solidFill>
                <a:srgbClr val="333333"/>
              </a:solidFill>
              <a:highlight>
                <a:srgbClr val="FFFFFF"/>
              </a:highlight>
            </a:endParaRPr>
          </a:p>
          <a:p>
            <a:pPr indent="-317500" lvl="0" marL="457200" rtl="0" algn="l">
              <a:spcBef>
                <a:spcPts val="1200"/>
              </a:spcBef>
              <a:spcAft>
                <a:spcPts val="0"/>
              </a:spcAft>
              <a:buClr>
                <a:srgbClr val="333333"/>
              </a:buClr>
              <a:buSzPts val="1400"/>
              <a:buChar char="●"/>
            </a:pPr>
            <a:r>
              <a:rPr lang="tr">
                <a:solidFill>
                  <a:srgbClr val="333333"/>
                </a:solidFill>
                <a:highlight>
                  <a:srgbClr val="FFFFFF"/>
                </a:highlight>
              </a:rPr>
              <a:t>When the sigmoid activation function is used, small changes in the independent variables will cause a significant change proportionally on the dependent variable. No matter how much the independent variables change, the dependent variable will always be between 0 and 1</a:t>
            </a:r>
            <a:endParaRPr>
              <a:solidFill>
                <a:srgbClr val="333333"/>
              </a:solidFill>
              <a:highlight>
                <a:srgbClr val="FFFFFF"/>
              </a:highlight>
            </a:endParaRPr>
          </a:p>
        </p:txBody>
      </p:sp>
      <p:pic>
        <p:nvPicPr>
          <p:cNvPr id="136" name="Google Shape;136;p24"/>
          <p:cNvPicPr preferRelativeResize="0"/>
          <p:nvPr/>
        </p:nvPicPr>
        <p:blipFill>
          <a:blip r:embed="rId3">
            <a:alphaModFix/>
          </a:blip>
          <a:stretch>
            <a:fillRect/>
          </a:stretch>
        </p:blipFill>
        <p:spPr>
          <a:xfrm>
            <a:off x="4828250" y="1431925"/>
            <a:ext cx="3810000" cy="28575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What to Do When We Have More Than Two Classes</a:t>
            </a:r>
            <a:endParaRPr/>
          </a:p>
        </p:txBody>
      </p:sp>
      <p:sp>
        <p:nvSpPr>
          <p:cNvPr id="142" name="Google Shape;142;p25"/>
          <p:cNvSpPr txBox="1"/>
          <p:nvPr>
            <p:ph idx="1" type="body"/>
          </p:nvPr>
        </p:nvSpPr>
        <p:spPr>
          <a:xfrm>
            <a:off x="311700" y="1152475"/>
            <a:ext cx="4360200" cy="34164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b="1" lang="tr"/>
              <a:t>Softmax Activation Function</a:t>
            </a:r>
            <a:endParaRPr/>
          </a:p>
          <a:p>
            <a:pPr indent="0" lvl="0" marL="0" rtl="0" algn="l">
              <a:spcBef>
                <a:spcPts val="1200"/>
              </a:spcBef>
              <a:spcAft>
                <a:spcPts val="0"/>
              </a:spcAft>
              <a:buClr>
                <a:schemeClr val="dk1"/>
              </a:buClr>
              <a:buSzPts val="1100"/>
              <a:buFont typeface="Arial"/>
              <a:buNone/>
            </a:pPr>
            <a:r>
              <a:rPr lang="tr"/>
              <a:t>Softmax, unlike the sigmoid function, is the activation function that allows our model to produce probability outputs for more than two classes.</a:t>
            </a:r>
            <a:endParaRPr/>
          </a:p>
          <a:p>
            <a:pPr indent="0" lvl="0" marL="0" rtl="0" algn="l">
              <a:spcBef>
                <a:spcPts val="1200"/>
              </a:spcBef>
              <a:spcAft>
                <a:spcPts val="0"/>
              </a:spcAft>
              <a:buNone/>
            </a:pPr>
            <a:r>
              <a:rPr lang="tr"/>
              <a:t>In Deep Learning models, when Softmax activation function is used in the last layer, a separate probability value is returned for each class. The sum of these probability values is equal to 1.</a:t>
            </a:r>
            <a:endParaRPr/>
          </a:p>
          <a:p>
            <a:pPr indent="0" lvl="0" marL="0" rtl="0" algn="l">
              <a:spcBef>
                <a:spcPts val="1200"/>
              </a:spcBef>
              <a:spcAft>
                <a:spcPts val="1200"/>
              </a:spcAft>
              <a:buNone/>
            </a:pPr>
            <a:r>
              <a:rPr i="1" lang="tr">
                <a:solidFill>
                  <a:schemeClr val="dk2"/>
                </a:solidFill>
              </a:rPr>
              <a:t>E.g; In the model on the right, a probability value is generated for the Cat, Dog and Horse classes. When you look at these values, the model estimated that our input is 94% Dog, 6% Cat and 0% Horse.</a:t>
            </a:r>
            <a:endParaRPr i="1">
              <a:solidFill>
                <a:schemeClr val="dk2"/>
              </a:solidFill>
            </a:endParaRPr>
          </a:p>
        </p:txBody>
      </p:sp>
      <p:pic>
        <p:nvPicPr>
          <p:cNvPr id="143" name="Google Shape;143;p25"/>
          <p:cNvPicPr preferRelativeResize="0"/>
          <p:nvPr/>
        </p:nvPicPr>
        <p:blipFill>
          <a:blip r:embed="rId3">
            <a:alphaModFix/>
          </a:blip>
          <a:stretch>
            <a:fillRect/>
          </a:stretch>
        </p:blipFill>
        <p:spPr>
          <a:xfrm>
            <a:off x="5742463" y="3413400"/>
            <a:ext cx="2333625" cy="857250"/>
          </a:xfrm>
          <a:prstGeom prst="rect">
            <a:avLst/>
          </a:prstGeom>
          <a:noFill/>
          <a:ln>
            <a:noFill/>
          </a:ln>
        </p:spPr>
      </p:pic>
      <p:pic>
        <p:nvPicPr>
          <p:cNvPr id="144" name="Google Shape;144;p25"/>
          <p:cNvPicPr preferRelativeResize="0"/>
          <p:nvPr/>
        </p:nvPicPr>
        <p:blipFill>
          <a:blip r:embed="rId4">
            <a:alphaModFix/>
          </a:blip>
          <a:stretch>
            <a:fillRect/>
          </a:stretch>
        </p:blipFill>
        <p:spPr>
          <a:xfrm>
            <a:off x="5278113" y="1375126"/>
            <a:ext cx="3262350" cy="15624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26"/>
          <p:cNvSpPr txBox="1"/>
          <p:nvPr>
            <p:ph type="ctrTitle"/>
          </p:nvPr>
        </p:nvSpPr>
        <p:spPr>
          <a:xfrm>
            <a:off x="311700" y="1689150"/>
            <a:ext cx="8520600" cy="17652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tr"/>
              <a:t>Measuring the Performance of the Classification Model</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Classification </a:t>
            </a:r>
            <a:r>
              <a:rPr lang="tr"/>
              <a:t>Thresholding</a:t>
            </a:r>
            <a:endParaRPr/>
          </a:p>
        </p:txBody>
      </p:sp>
      <p:sp>
        <p:nvSpPr>
          <p:cNvPr id="155" name="Google Shape;155;p2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tr"/>
              <a:t>The threshold is the value that determines which of the probability values estimated as a result of logistic regression will be accepted as true.</a:t>
            </a:r>
            <a:endParaRPr/>
          </a:p>
          <a:p>
            <a:pPr indent="0" lvl="0" marL="0" rtl="0" algn="l">
              <a:spcBef>
                <a:spcPts val="1200"/>
              </a:spcBef>
              <a:spcAft>
                <a:spcPts val="0"/>
              </a:spcAft>
              <a:buNone/>
            </a:pPr>
            <a:r>
              <a:rPr lang="tr"/>
              <a:t>E.g; If a model that classifies mails according to whether they are spam is given a threshold of 0.5:</a:t>
            </a:r>
            <a:endParaRPr/>
          </a:p>
          <a:p>
            <a:pPr indent="-317500" lvl="0" marL="457200" rtl="0" algn="l">
              <a:spcBef>
                <a:spcPts val="1200"/>
              </a:spcBef>
              <a:spcAft>
                <a:spcPts val="0"/>
              </a:spcAft>
              <a:buSzPts val="1400"/>
              <a:buChar char="●"/>
            </a:pPr>
            <a:r>
              <a:rPr lang="tr"/>
              <a:t>Emails with a spam probability greater than or equal to 0.5 are classified as spam.</a:t>
            </a:r>
            <a:endParaRPr/>
          </a:p>
          <a:p>
            <a:pPr indent="-317500" lvl="0" marL="457200" rtl="0" algn="l">
              <a:spcBef>
                <a:spcPts val="0"/>
              </a:spcBef>
              <a:spcAft>
                <a:spcPts val="0"/>
              </a:spcAft>
              <a:buSzPts val="1400"/>
              <a:buChar char="●"/>
            </a:pPr>
            <a:r>
              <a:rPr lang="tr"/>
              <a:t>Emails with a spam probability of less than 0.5 are classified as non-spam.</a:t>
            </a:r>
            <a:endParaRPr/>
          </a:p>
        </p:txBody>
      </p:sp>
      <p:pic>
        <p:nvPicPr>
          <p:cNvPr id="156" name="Google Shape;156;p27"/>
          <p:cNvPicPr preferRelativeResize="0"/>
          <p:nvPr/>
        </p:nvPicPr>
        <p:blipFill rotWithShape="1">
          <a:blip r:embed="rId3">
            <a:alphaModFix/>
          </a:blip>
          <a:srcRect b="14295" l="0" r="0" t="0"/>
          <a:stretch/>
        </p:blipFill>
        <p:spPr>
          <a:xfrm>
            <a:off x="2027900" y="2916150"/>
            <a:ext cx="5088201" cy="176277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True vs False &amp; Positive vs Negative</a:t>
            </a:r>
            <a:endParaRPr/>
          </a:p>
        </p:txBody>
      </p:sp>
      <p:sp>
        <p:nvSpPr>
          <p:cNvPr id="162" name="Google Shape;162;p28"/>
          <p:cNvSpPr txBox="1"/>
          <p:nvPr>
            <p:ph idx="1" type="body"/>
          </p:nvPr>
        </p:nvSpPr>
        <p:spPr>
          <a:xfrm>
            <a:off x="311700" y="1152475"/>
            <a:ext cx="8520600" cy="750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tr"/>
              <a:t>In order to measure the performance of the classification model, it is necessary to use some data. These data are True Positive, True Negative, True Positive and False Positive values.</a:t>
            </a:r>
            <a:endParaRPr/>
          </a:p>
        </p:txBody>
      </p:sp>
      <p:sp>
        <p:nvSpPr>
          <p:cNvPr id="163" name="Google Shape;163;p28"/>
          <p:cNvSpPr txBox="1"/>
          <p:nvPr>
            <p:ph idx="1" type="body"/>
          </p:nvPr>
        </p:nvSpPr>
        <p:spPr>
          <a:xfrm>
            <a:off x="367000" y="1902475"/>
            <a:ext cx="4046400" cy="2809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tr" u="sng"/>
              <a:t>Positive vs Negative</a:t>
            </a:r>
            <a:endParaRPr b="1" u="sng"/>
          </a:p>
          <a:p>
            <a:pPr indent="0" lvl="0" marL="0" rtl="0" algn="l">
              <a:spcBef>
                <a:spcPts val="1200"/>
              </a:spcBef>
              <a:spcAft>
                <a:spcPts val="0"/>
              </a:spcAft>
              <a:buNone/>
            </a:pPr>
            <a:r>
              <a:rPr lang="tr"/>
              <a:t>Our True and False values are basically our label classes.</a:t>
            </a:r>
            <a:endParaRPr/>
          </a:p>
          <a:p>
            <a:pPr indent="0" lvl="0" marL="0" rtl="0" algn="l">
              <a:spcBef>
                <a:spcPts val="1200"/>
              </a:spcBef>
              <a:spcAft>
                <a:spcPts val="0"/>
              </a:spcAft>
              <a:buNone/>
            </a:pPr>
            <a:r>
              <a:rPr lang="tr"/>
              <a:t>E.g; in an email spam classification model can be assumed as:</a:t>
            </a:r>
            <a:endParaRPr/>
          </a:p>
          <a:p>
            <a:pPr indent="-317500" lvl="0" marL="457200" rtl="0" algn="l">
              <a:spcBef>
                <a:spcPts val="1200"/>
              </a:spcBef>
              <a:spcAft>
                <a:spcPts val="0"/>
              </a:spcAft>
              <a:buSzPts val="1400"/>
              <a:buChar char="●"/>
            </a:pPr>
            <a:r>
              <a:rPr lang="tr"/>
              <a:t>“Spam” = Positive</a:t>
            </a:r>
            <a:endParaRPr/>
          </a:p>
          <a:p>
            <a:pPr indent="-317500" lvl="0" marL="457200" rtl="0" algn="l">
              <a:spcBef>
                <a:spcPts val="0"/>
              </a:spcBef>
              <a:spcAft>
                <a:spcPts val="0"/>
              </a:spcAft>
              <a:buSzPts val="1400"/>
              <a:buChar char="●"/>
            </a:pPr>
            <a:r>
              <a:rPr lang="tr"/>
              <a:t>“Not Spam” = Negative</a:t>
            </a:r>
            <a:endParaRPr/>
          </a:p>
        </p:txBody>
      </p:sp>
      <p:sp>
        <p:nvSpPr>
          <p:cNvPr id="164" name="Google Shape;164;p28"/>
          <p:cNvSpPr txBox="1"/>
          <p:nvPr>
            <p:ph idx="1" type="body"/>
          </p:nvPr>
        </p:nvSpPr>
        <p:spPr>
          <a:xfrm>
            <a:off x="4722700" y="1902475"/>
            <a:ext cx="4046400" cy="28098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b="1" lang="tr" u="sng"/>
              <a:t>True vs False</a:t>
            </a:r>
            <a:endParaRPr b="1" u="sng"/>
          </a:p>
          <a:p>
            <a:pPr indent="0" lvl="0" marL="0" rtl="0" algn="l">
              <a:spcBef>
                <a:spcPts val="1200"/>
              </a:spcBef>
              <a:spcAft>
                <a:spcPts val="0"/>
              </a:spcAft>
              <a:buNone/>
            </a:pPr>
            <a:r>
              <a:rPr lang="tr"/>
              <a:t>Our Positive and Negative values are related to the prediction results of our model.</a:t>
            </a:r>
            <a:endParaRPr/>
          </a:p>
          <a:p>
            <a:pPr indent="0" lvl="0" marL="0" rtl="0" algn="l">
              <a:spcBef>
                <a:spcPts val="1200"/>
              </a:spcBef>
              <a:spcAft>
                <a:spcPts val="0"/>
              </a:spcAft>
              <a:buNone/>
            </a:pPr>
            <a:r>
              <a:rPr lang="tr"/>
              <a:t>E.g; When the model predicts a mail that is actually “Spam” (Positive) as “Not Spam” (Negative), this prediction becomes a False Negative prediction.</a:t>
            </a:r>
            <a:endParaRPr/>
          </a:p>
          <a:p>
            <a:pPr indent="0" lvl="0" marL="0" rtl="0" algn="l">
              <a:spcBef>
                <a:spcPts val="1200"/>
              </a:spcBef>
              <a:spcAft>
                <a:spcPts val="1200"/>
              </a:spcAft>
              <a:buNone/>
            </a:pPr>
            <a:r>
              <a:rPr lang="tr"/>
              <a:t>This is because our model performs a Negative prediction and this prediction is also False.</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Confusion Matrix</a:t>
            </a:r>
            <a:endParaRPr/>
          </a:p>
        </p:txBody>
      </p:sp>
      <p:sp>
        <p:nvSpPr>
          <p:cNvPr id="170" name="Google Shape;170;p29"/>
          <p:cNvSpPr txBox="1"/>
          <p:nvPr>
            <p:ph idx="1" type="body"/>
          </p:nvPr>
        </p:nvSpPr>
        <p:spPr>
          <a:xfrm>
            <a:off x="311700" y="1272650"/>
            <a:ext cx="8520600" cy="101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tr"/>
              <a:t>It is a matrix in which the actual class value used to evaluate the performance of the classification model is compared with the predicted class value.</a:t>
            </a:r>
            <a:endParaRPr/>
          </a:p>
          <a:p>
            <a:pPr indent="0" lvl="0" marL="0" rtl="0" algn="l">
              <a:spcBef>
                <a:spcPts val="1200"/>
              </a:spcBef>
              <a:spcAft>
                <a:spcPts val="1200"/>
              </a:spcAft>
              <a:buNone/>
            </a:pPr>
            <a:r>
              <a:rPr b="1" lang="tr"/>
              <a:t>Positive:</a:t>
            </a:r>
            <a:r>
              <a:rPr lang="tr"/>
              <a:t> “Spam”  </a:t>
            </a:r>
            <a:r>
              <a:rPr b="1" lang="tr"/>
              <a:t>Negative:</a:t>
            </a:r>
            <a:r>
              <a:rPr lang="tr"/>
              <a:t> “Not Spam”</a:t>
            </a:r>
            <a:endParaRPr/>
          </a:p>
        </p:txBody>
      </p:sp>
      <p:graphicFrame>
        <p:nvGraphicFramePr>
          <p:cNvPr id="171" name="Google Shape;171;p29"/>
          <p:cNvGraphicFramePr/>
          <p:nvPr/>
        </p:nvGraphicFramePr>
        <p:xfrm>
          <a:off x="311700" y="2366700"/>
          <a:ext cx="3000000" cy="3000000"/>
        </p:xfrm>
        <a:graphic>
          <a:graphicData uri="http://schemas.openxmlformats.org/drawingml/2006/table">
            <a:tbl>
              <a:tblPr>
                <a:noFill/>
                <a:tableStyleId>{F0E12AE6-C697-40FE-A336-82254BCF56DE}</a:tableStyleId>
              </a:tblPr>
              <a:tblGrid>
                <a:gridCol w="4260300"/>
                <a:gridCol w="4260300"/>
              </a:tblGrid>
              <a:tr h="855450">
                <a:tc>
                  <a:txBody>
                    <a:bodyPr/>
                    <a:lstStyle/>
                    <a:p>
                      <a:pPr indent="0" lvl="0" marL="0" rtl="0" algn="l">
                        <a:spcBef>
                          <a:spcPts val="0"/>
                        </a:spcBef>
                        <a:spcAft>
                          <a:spcPts val="0"/>
                        </a:spcAft>
                        <a:buNone/>
                      </a:pPr>
                      <a:r>
                        <a:rPr b="1" lang="tr"/>
                        <a:t>True Positive: </a:t>
                      </a:r>
                      <a:r>
                        <a:rPr lang="tr"/>
                        <a:t>A result in which the model correctly predicts the positive class</a:t>
                      </a:r>
                      <a:endParaRPr/>
                    </a:p>
                    <a:p>
                      <a:pPr indent="0" lvl="0" marL="0" rtl="0" algn="l">
                        <a:spcBef>
                          <a:spcPts val="0"/>
                        </a:spcBef>
                        <a:spcAft>
                          <a:spcPts val="0"/>
                        </a:spcAft>
                        <a:buNone/>
                      </a:pPr>
                      <a:r>
                        <a:t/>
                      </a:r>
                      <a:endParaRPr b="1"/>
                    </a:p>
                    <a:p>
                      <a:pPr indent="0" lvl="0" marL="0" rtl="0" algn="l">
                        <a:spcBef>
                          <a:spcPts val="0"/>
                        </a:spcBef>
                        <a:spcAft>
                          <a:spcPts val="0"/>
                        </a:spcAft>
                        <a:buNone/>
                      </a:pPr>
                      <a:r>
                        <a:rPr b="1" lang="tr"/>
                        <a:t>Truth:</a:t>
                      </a:r>
                      <a:r>
                        <a:rPr lang="tr"/>
                        <a:t> E-mail is Spam</a:t>
                      </a:r>
                      <a:endParaRPr/>
                    </a:p>
                    <a:p>
                      <a:pPr indent="0" lvl="0" marL="0" rtl="0" algn="l">
                        <a:spcBef>
                          <a:spcPts val="0"/>
                        </a:spcBef>
                        <a:spcAft>
                          <a:spcPts val="0"/>
                        </a:spcAft>
                        <a:buNone/>
                      </a:pPr>
                      <a:r>
                        <a:rPr b="1" lang="tr"/>
                        <a:t>Prediction</a:t>
                      </a:r>
                      <a:r>
                        <a:rPr b="1" lang="tr"/>
                        <a:t>:</a:t>
                      </a:r>
                      <a:r>
                        <a:rPr lang="tr"/>
                        <a:t> E-mail is Spam</a:t>
                      </a:r>
                      <a:endParaRPr/>
                    </a:p>
                  </a:txBody>
                  <a:tcPr marT="91425" marB="91425" marR="91425" marL="91425">
                    <a:solidFill>
                      <a:srgbClr val="6AA84F"/>
                    </a:solidFill>
                  </a:tcPr>
                </a:tc>
                <a:tc>
                  <a:txBody>
                    <a:bodyPr/>
                    <a:lstStyle/>
                    <a:p>
                      <a:pPr indent="0" lvl="0" marL="0" rtl="0" algn="l">
                        <a:spcBef>
                          <a:spcPts val="0"/>
                        </a:spcBef>
                        <a:spcAft>
                          <a:spcPts val="0"/>
                        </a:spcAft>
                        <a:buNone/>
                      </a:pPr>
                      <a:r>
                        <a:rPr b="1" lang="tr">
                          <a:solidFill>
                            <a:schemeClr val="dk1"/>
                          </a:solidFill>
                        </a:rPr>
                        <a:t>False Positive: </a:t>
                      </a:r>
                      <a:r>
                        <a:rPr lang="tr">
                          <a:solidFill>
                            <a:schemeClr val="dk1"/>
                          </a:solidFill>
                        </a:rPr>
                        <a:t>It is a result in which the model cannot accurately predict the positive class</a:t>
                      </a:r>
                      <a:endParaRPr b="1">
                        <a:solidFill>
                          <a:schemeClr val="dk1"/>
                        </a:solidFill>
                      </a:endParaRPr>
                    </a:p>
                    <a:p>
                      <a:pPr indent="0" lvl="0" marL="0" rtl="0" algn="l">
                        <a:spcBef>
                          <a:spcPts val="0"/>
                        </a:spcBef>
                        <a:spcAft>
                          <a:spcPts val="0"/>
                        </a:spcAft>
                        <a:buNone/>
                      </a:pPr>
                      <a:r>
                        <a:t/>
                      </a:r>
                      <a:endParaRPr b="1">
                        <a:solidFill>
                          <a:schemeClr val="dk1"/>
                        </a:solidFill>
                      </a:endParaRPr>
                    </a:p>
                    <a:p>
                      <a:pPr indent="0" lvl="0" marL="0" rtl="0" algn="l">
                        <a:spcBef>
                          <a:spcPts val="0"/>
                        </a:spcBef>
                        <a:spcAft>
                          <a:spcPts val="0"/>
                        </a:spcAft>
                        <a:buNone/>
                      </a:pPr>
                      <a:r>
                        <a:rPr b="1" lang="tr">
                          <a:solidFill>
                            <a:schemeClr val="dk1"/>
                          </a:solidFill>
                        </a:rPr>
                        <a:t>Truth:</a:t>
                      </a:r>
                      <a:r>
                        <a:rPr lang="tr">
                          <a:solidFill>
                            <a:schemeClr val="dk1"/>
                          </a:solidFill>
                        </a:rPr>
                        <a:t> E-mail is not Spam</a:t>
                      </a:r>
                      <a:endParaRPr>
                        <a:solidFill>
                          <a:schemeClr val="dk1"/>
                        </a:solidFill>
                      </a:endParaRPr>
                    </a:p>
                    <a:p>
                      <a:pPr indent="0" lvl="0" marL="0" rtl="0" algn="l">
                        <a:spcBef>
                          <a:spcPts val="0"/>
                        </a:spcBef>
                        <a:spcAft>
                          <a:spcPts val="0"/>
                        </a:spcAft>
                        <a:buNone/>
                      </a:pPr>
                      <a:r>
                        <a:rPr b="1" lang="tr">
                          <a:solidFill>
                            <a:schemeClr val="dk1"/>
                          </a:solidFill>
                        </a:rPr>
                        <a:t>Prediction</a:t>
                      </a:r>
                      <a:r>
                        <a:rPr b="1" lang="tr">
                          <a:solidFill>
                            <a:schemeClr val="dk1"/>
                          </a:solidFill>
                        </a:rPr>
                        <a:t>:</a:t>
                      </a:r>
                      <a:r>
                        <a:rPr lang="tr">
                          <a:solidFill>
                            <a:schemeClr val="dk1"/>
                          </a:solidFill>
                        </a:rPr>
                        <a:t> E-mail is not Spam</a:t>
                      </a:r>
                      <a:endParaRPr/>
                    </a:p>
                  </a:txBody>
                  <a:tcPr marT="91425" marB="91425" marR="91425" marL="91425">
                    <a:solidFill>
                      <a:srgbClr val="CC0000"/>
                    </a:solidFill>
                  </a:tcPr>
                </a:tc>
              </a:tr>
              <a:tr h="889625">
                <a:tc>
                  <a:txBody>
                    <a:bodyPr/>
                    <a:lstStyle/>
                    <a:p>
                      <a:pPr indent="0" lvl="0" marL="0" rtl="0" algn="l">
                        <a:spcBef>
                          <a:spcPts val="0"/>
                        </a:spcBef>
                        <a:spcAft>
                          <a:spcPts val="0"/>
                        </a:spcAft>
                        <a:buNone/>
                      </a:pPr>
                      <a:r>
                        <a:rPr b="1" lang="tr">
                          <a:solidFill>
                            <a:schemeClr val="dk1"/>
                          </a:solidFill>
                        </a:rPr>
                        <a:t>False Negative: </a:t>
                      </a:r>
                      <a:r>
                        <a:rPr lang="tr">
                          <a:solidFill>
                            <a:schemeClr val="dk1"/>
                          </a:solidFill>
                        </a:rPr>
                        <a:t>It is a result in which the model cannot accurately predict the negative class</a:t>
                      </a:r>
                      <a:endParaRPr b="1">
                        <a:solidFill>
                          <a:schemeClr val="dk1"/>
                        </a:solidFill>
                      </a:endParaRPr>
                    </a:p>
                    <a:p>
                      <a:pPr indent="0" lvl="0" marL="0" rtl="0" algn="l">
                        <a:spcBef>
                          <a:spcPts val="0"/>
                        </a:spcBef>
                        <a:spcAft>
                          <a:spcPts val="0"/>
                        </a:spcAft>
                        <a:buNone/>
                      </a:pPr>
                      <a:r>
                        <a:t/>
                      </a:r>
                      <a:endParaRPr b="1">
                        <a:solidFill>
                          <a:schemeClr val="dk1"/>
                        </a:solidFill>
                      </a:endParaRPr>
                    </a:p>
                    <a:p>
                      <a:pPr indent="0" lvl="0" marL="0" rtl="0" algn="l">
                        <a:spcBef>
                          <a:spcPts val="0"/>
                        </a:spcBef>
                        <a:spcAft>
                          <a:spcPts val="0"/>
                        </a:spcAft>
                        <a:buNone/>
                      </a:pPr>
                      <a:r>
                        <a:rPr b="1" lang="tr">
                          <a:solidFill>
                            <a:schemeClr val="dk1"/>
                          </a:solidFill>
                        </a:rPr>
                        <a:t>Truth:</a:t>
                      </a:r>
                      <a:r>
                        <a:rPr lang="tr">
                          <a:solidFill>
                            <a:schemeClr val="dk1"/>
                          </a:solidFill>
                        </a:rPr>
                        <a:t> E-mail is not </a:t>
                      </a:r>
                      <a:r>
                        <a:rPr lang="tr">
                          <a:solidFill>
                            <a:schemeClr val="dk1"/>
                          </a:solidFill>
                        </a:rPr>
                        <a:t>Spam</a:t>
                      </a:r>
                      <a:endParaRPr>
                        <a:solidFill>
                          <a:schemeClr val="dk1"/>
                        </a:solidFill>
                      </a:endParaRPr>
                    </a:p>
                    <a:p>
                      <a:pPr indent="0" lvl="0" marL="0" rtl="0" algn="l">
                        <a:spcBef>
                          <a:spcPts val="0"/>
                        </a:spcBef>
                        <a:spcAft>
                          <a:spcPts val="0"/>
                        </a:spcAft>
                        <a:buNone/>
                      </a:pPr>
                      <a:r>
                        <a:rPr b="1" lang="tr">
                          <a:solidFill>
                            <a:schemeClr val="dk1"/>
                          </a:solidFill>
                        </a:rPr>
                        <a:t>Prediction</a:t>
                      </a:r>
                      <a:r>
                        <a:rPr b="1" lang="tr">
                          <a:solidFill>
                            <a:schemeClr val="dk1"/>
                          </a:solidFill>
                        </a:rPr>
                        <a:t>:</a:t>
                      </a:r>
                      <a:r>
                        <a:rPr lang="tr">
                          <a:solidFill>
                            <a:schemeClr val="dk1"/>
                          </a:solidFill>
                        </a:rPr>
                        <a:t> E-mail is Spam</a:t>
                      </a:r>
                      <a:endParaRPr/>
                    </a:p>
                  </a:txBody>
                  <a:tcPr marT="91425" marB="91425" marR="91425" marL="91425">
                    <a:solidFill>
                      <a:srgbClr val="CC0000"/>
                    </a:solidFill>
                  </a:tcPr>
                </a:tc>
                <a:tc>
                  <a:txBody>
                    <a:bodyPr/>
                    <a:lstStyle/>
                    <a:p>
                      <a:pPr indent="0" lvl="0" marL="0" rtl="0" algn="l">
                        <a:spcBef>
                          <a:spcPts val="0"/>
                        </a:spcBef>
                        <a:spcAft>
                          <a:spcPts val="0"/>
                        </a:spcAft>
                        <a:buNone/>
                      </a:pPr>
                      <a:r>
                        <a:rPr b="1" lang="tr">
                          <a:solidFill>
                            <a:schemeClr val="dk1"/>
                          </a:solidFill>
                        </a:rPr>
                        <a:t>True Negative: </a:t>
                      </a:r>
                      <a:r>
                        <a:rPr lang="tr">
                          <a:solidFill>
                            <a:schemeClr val="dk1"/>
                          </a:solidFill>
                        </a:rPr>
                        <a:t>A result for which the model correctly predicts the negative class</a:t>
                      </a:r>
                      <a:endParaRPr b="1">
                        <a:solidFill>
                          <a:schemeClr val="dk1"/>
                        </a:solidFill>
                      </a:endParaRPr>
                    </a:p>
                    <a:p>
                      <a:pPr indent="0" lvl="0" marL="0" rtl="0" algn="l">
                        <a:spcBef>
                          <a:spcPts val="0"/>
                        </a:spcBef>
                        <a:spcAft>
                          <a:spcPts val="0"/>
                        </a:spcAft>
                        <a:buNone/>
                      </a:pPr>
                      <a:r>
                        <a:t/>
                      </a:r>
                      <a:endParaRPr b="1">
                        <a:solidFill>
                          <a:schemeClr val="dk1"/>
                        </a:solidFill>
                      </a:endParaRPr>
                    </a:p>
                    <a:p>
                      <a:pPr indent="0" lvl="0" marL="0" rtl="0" algn="l">
                        <a:spcBef>
                          <a:spcPts val="0"/>
                        </a:spcBef>
                        <a:spcAft>
                          <a:spcPts val="0"/>
                        </a:spcAft>
                        <a:buNone/>
                      </a:pPr>
                      <a:r>
                        <a:rPr b="1" lang="tr">
                          <a:solidFill>
                            <a:schemeClr val="dk1"/>
                          </a:solidFill>
                        </a:rPr>
                        <a:t>Truth:</a:t>
                      </a:r>
                      <a:r>
                        <a:rPr lang="tr">
                          <a:solidFill>
                            <a:schemeClr val="dk1"/>
                          </a:solidFill>
                        </a:rPr>
                        <a:t> E-mail is not Spam</a:t>
                      </a:r>
                      <a:endParaRPr>
                        <a:solidFill>
                          <a:schemeClr val="dk1"/>
                        </a:solidFill>
                      </a:endParaRPr>
                    </a:p>
                    <a:p>
                      <a:pPr indent="0" lvl="0" marL="0" rtl="0" algn="l">
                        <a:spcBef>
                          <a:spcPts val="0"/>
                        </a:spcBef>
                        <a:spcAft>
                          <a:spcPts val="0"/>
                        </a:spcAft>
                        <a:buNone/>
                      </a:pPr>
                      <a:r>
                        <a:rPr b="1" lang="tr">
                          <a:solidFill>
                            <a:schemeClr val="dk1"/>
                          </a:solidFill>
                        </a:rPr>
                        <a:t>Prediction</a:t>
                      </a:r>
                      <a:r>
                        <a:rPr b="1" lang="tr">
                          <a:solidFill>
                            <a:schemeClr val="dk1"/>
                          </a:solidFill>
                        </a:rPr>
                        <a:t>:</a:t>
                      </a:r>
                      <a:r>
                        <a:rPr lang="tr">
                          <a:solidFill>
                            <a:schemeClr val="dk1"/>
                          </a:solidFill>
                        </a:rPr>
                        <a:t> E-mail is not Spam</a:t>
                      </a:r>
                      <a:endParaRPr/>
                    </a:p>
                  </a:txBody>
                  <a:tcPr marT="91425" marB="91425" marR="91425" marL="91425">
                    <a:solidFill>
                      <a:srgbClr val="6AA84F"/>
                    </a:solidFill>
                  </a:tcPr>
                </a:tc>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30"/>
          <p:cNvSpPr txBox="1"/>
          <p:nvPr>
            <p:ph idx="1" type="body"/>
          </p:nvPr>
        </p:nvSpPr>
        <p:spPr>
          <a:xfrm>
            <a:off x="311700" y="1152475"/>
            <a:ext cx="8520600" cy="119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tr">
                <a:solidFill>
                  <a:srgbClr val="252525"/>
                </a:solidFill>
              </a:rPr>
              <a:t>The Accuracy metric is the number of correctly guessed predictions divided by the number of all predictions.</a:t>
            </a:r>
            <a:endParaRPr>
              <a:solidFill>
                <a:srgbClr val="252525"/>
              </a:solidFill>
            </a:endParaRPr>
          </a:p>
          <a:p>
            <a:pPr indent="0" lvl="0" marL="0" rtl="0" algn="l">
              <a:spcBef>
                <a:spcPts val="1200"/>
              </a:spcBef>
              <a:spcAft>
                <a:spcPts val="0"/>
              </a:spcAft>
              <a:buClr>
                <a:schemeClr val="dk1"/>
              </a:buClr>
              <a:buSzPts val="1100"/>
              <a:buFont typeface="Arial"/>
              <a:buNone/>
            </a:pPr>
            <a:r>
              <a:rPr lang="tr">
                <a:solidFill>
                  <a:srgbClr val="252525"/>
                </a:solidFill>
              </a:rPr>
              <a:t>Other classification metrics were needed because they were not sufficient on their own for </a:t>
            </a:r>
            <a:r>
              <a:rPr lang="tr">
                <a:solidFill>
                  <a:srgbClr val="252525"/>
                </a:solidFill>
                <a:highlight>
                  <a:srgbClr val="C9DAF8"/>
                </a:highlight>
              </a:rPr>
              <a:t>imbalanced datasets.</a:t>
            </a:r>
            <a:endParaRPr>
              <a:solidFill>
                <a:srgbClr val="252525"/>
              </a:solidFill>
              <a:highlight>
                <a:srgbClr val="C9DAF8"/>
              </a:highlight>
            </a:endParaRPr>
          </a:p>
          <a:p>
            <a:pPr indent="0" lvl="0" marL="0" rtl="0" algn="l">
              <a:spcBef>
                <a:spcPts val="1200"/>
              </a:spcBef>
              <a:spcAft>
                <a:spcPts val="1200"/>
              </a:spcAft>
              <a:buNone/>
            </a:pPr>
            <a:r>
              <a:t/>
            </a:r>
            <a:endParaRPr>
              <a:solidFill>
                <a:srgbClr val="252525"/>
              </a:solidFill>
            </a:endParaRPr>
          </a:p>
        </p:txBody>
      </p:sp>
      <p:sp>
        <p:nvSpPr>
          <p:cNvPr id="177" name="Google Shape;177;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tr"/>
              <a:t>Accuracy</a:t>
            </a:r>
            <a:endParaRPr/>
          </a:p>
          <a:p>
            <a:pPr indent="0" lvl="0" marL="0" rtl="0" algn="l">
              <a:spcBef>
                <a:spcPts val="0"/>
              </a:spcBef>
              <a:spcAft>
                <a:spcPts val="0"/>
              </a:spcAft>
              <a:buNone/>
            </a:pPr>
            <a:r>
              <a:t/>
            </a:r>
            <a:endParaRPr/>
          </a:p>
        </p:txBody>
      </p:sp>
      <p:pic>
        <p:nvPicPr>
          <p:cNvPr id="178" name="Google Shape;178;p30"/>
          <p:cNvPicPr preferRelativeResize="0"/>
          <p:nvPr/>
        </p:nvPicPr>
        <p:blipFill>
          <a:blip r:embed="rId3">
            <a:alphaModFix/>
          </a:blip>
          <a:stretch>
            <a:fillRect/>
          </a:stretch>
        </p:blipFill>
        <p:spPr>
          <a:xfrm>
            <a:off x="463346" y="2456371"/>
            <a:ext cx="3965800" cy="1614800"/>
          </a:xfrm>
          <a:prstGeom prst="rect">
            <a:avLst/>
          </a:prstGeom>
          <a:noFill/>
          <a:ln>
            <a:noFill/>
          </a:ln>
        </p:spPr>
      </p:pic>
      <p:pic>
        <p:nvPicPr>
          <p:cNvPr id="179" name="Google Shape;179;p30"/>
          <p:cNvPicPr preferRelativeResize="0"/>
          <p:nvPr/>
        </p:nvPicPr>
        <p:blipFill>
          <a:blip r:embed="rId4">
            <a:alphaModFix/>
          </a:blip>
          <a:stretch>
            <a:fillRect/>
          </a:stretch>
        </p:blipFill>
        <p:spPr>
          <a:xfrm>
            <a:off x="4624574" y="2345991"/>
            <a:ext cx="3965799" cy="1923158"/>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Why Accuracy Alone Isn't Enough?</a:t>
            </a:r>
            <a:endParaRPr/>
          </a:p>
        </p:txBody>
      </p:sp>
      <p:sp>
        <p:nvSpPr>
          <p:cNvPr id="185" name="Google Shape;185;p31"/>
          <p:cNvSpPr txBox="1"/>
          <p:nvPr>
            <p:ph idx="1" type="body"/>
          </p:nvPr>
        </p:nvSpPr>
        <p:spPr>
          <a:xfrm>
            <a:off x="311700" y="1152475"/>
            <a:ext cx="8520600" cy="15471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b="1" lang="tr"/>
              <a:t>Total</a:t>
            </a:r>
            <a:r>
              <a:rPr b="1" lang="tr"/>
              <a:t> Mail Count:</a:t>
            </a:r>
            <a:r>
              <a:rPr lang="tr"/>
              <a:t> 100</a:t>
            </a:r>
            <a:endParaRPr/>
          </a:p>
          <a:p>
            <a:pPr indent="0" lvl="0" marL="0" rtl="0" algn="l">
              <a:spcBef>
                <a:spcPts val="1200"/>
              </a:spcBef>
              <a:spcAft>
                <a:spcPts val="0"/>
              </a:spcAft>
              <a:buNone/>
            </a:pPr>
            <a:r>
              <a:rPr b="1" lang="tr"/>
              <a:t>Spam E-Mail Count: </a:t>
            </a:r>
            <a:r>
              <a:rPr lang="tr"/>
              <a:t>98</a:t>
            </a:r>
            <a:endParaRPr/>
          </a:p>
          <a:p>
            <a:pPr indent="0" lvl="0" marL="0" rtl="0" algn="l">
              <a:spcBef>
                <a:spcPts val="1200"/>
              </a:spcBef>
              <a:spcAft>
                <a:spcPts val="0"/>
              </a:spcAft>
              <a:buNone/>
            </a:pPr>
            <a:r>
              <a:rPr b="1" lang="tr"/>
              <a:t>Not </a:t>
            </a:r>
            <a:r>
              <a:rPr b="1" lang="tr"/>
              <a:t>Spam E-Mail Count:</a:t>
            </a:r>
            <a:r>
              <a:rPr lang="tr"/>
              <a:t> 2</a:t>
            </a:r>
            <a:endParaRPr/>
          </a:p>
          <a:p>
            <a:pPr indent="0" lvl="0" marL="0" rtl="0" algn="l">
              <a:spcBef>
                <a:spcPts val="1200"/>
              </a:spcBef>
              <a:spcAft>
                <a:spcPts val="1200"/>
              </a:spcAft>
              <a:buNone/>
            </a:pPr>
            <a:r>
              <a:rPr b="1" lang="tr"/>
              <a:t>Hypothesis</a:t>
            </a:r>
            <a:r>
              <a:rPr b="1" lang="tr"/>
              <a:t>: </a:t>
            </a:r>
            <a:r>
              <a:rPr lang="tr"/>
              <a:t>Modelin tüm mailler için Spam tahmini gerçekleştirmesi</a:t>
            </a:r>
            <a:endParaRPr/>
          </a:p>
        </p:txBody>
      </p:sp>
      <p:graphicFrame>
        <p:nvGraphicFramePr>
          <p:cNvPr id="186" name="Google Shape;186;p31"/>
          <p:cNvGraphicFramePr/>
          <p:nvPr/>
        </p:nvGraphicFramePr>
        <p:xfrm>
          <a:off x="311700" y="2823800"/>
          <a:ext cx="3000000" cy="3000000"/>
        </p:xfrm>
        <a:graphic>
          <a:graphicData uri="http://schemas.openxmlformats.org/drawingml/2006/table">
            <a:tbl>
              <a:tblPr>
                <a:noFill/>
                <a:tableStyleId>{F0E12AE6-C697-40FE-A336-82254BCF56DE}</a:tableStyleId>
              </a:tblPr>
              <a:tblGrid>
                <a:gridCol w="4260300"/>
                <a:gridCol w="4260300"/>
              </a:tblGrid>
              <a:tr h="855450">
                <a:tc>
                  <a:txBody>
                    <a:bodyPr/>
                    <a:lstStyle/>
                    <a:p>
                      <a:pPr indent="0" lvl="0" marL="0" rtl="0" algn="l">
                        <a:spcBef>
                          <a:spcPts val="0"/>
                        </a:spcBef>
                        <a:spcAft>
                          <a:spcPts val="0"/>
                        </a:spcAft>
                        <a:buNone/>
                      </a:pPr>
                      <a:r>
                        <a:rPr b="1" lang="tr"/>
                        <a:t>True Positive</a:t>
                      </a:r>
                      <a:endParaRPr b="1"/>
                    </a:p>
                    <a:p>
                      <a:pPr indent="0" lvl="0" marL="0" rtl="0" algn="l">
                        <a:spcBef>
                          <a:spcPts val="0"/>
                        </a:spcBef>
                        <a:spcAft>
                          <a:spcPts val="0"/>
                        </a:spcAft>
                        <a:buNone/>
                      </a:pPr>
                      <a:r>
                        <a:rPr lang="tr" sz="2000"/>
                        <a:t>98</a:t>
                      </a:r>
                      <a:endParaRPr sz="2000"/>
                    </a:p>
                  </a:txBody>
                  <a:tcPr marT="91425" marB="91425" marR="91425" marL="91425">
                    <a:solidFill>
                      <a:srgbClr val="6AA84F"/>
                    </a:solidFill>
                  </a:tcPr>
                </a:tc>
                <a:tc>
                  <a:txBody>
                    <a:bodyPr/>
                    <a:lstStyle/>
                    <a:p>
                      <a:pPr indent="0" lvl="0" marL="0" rtl="0" algn="l">
                        <a:spcBef>
                          <a:spcPts val="0"/>
                        </a:spcBef>
                        <a:spcAft>
                          <a:spcPts val="0"/>
                        </a:spcAft>
                        <a:buNone/>
                      </a:pPr>
                      <a:r>
                        <a:rPr b="1" lang="tr">
                          <a:solidFill>
                            <a:schemeClr val="dk1"/>
                          </a:solidFill>
                        </a:rPr>
                        <a:t>False Positive</a:t>
                      </a:r>
                      <a:endParaRPr b="1">
                        <a:solidFill>
                          <a:schemeClr val="dk1"/>
                        </a:solidFill>
                      </a:endParaRPr>
                    </a:p>
                    <a:p>
                      <a:pPr indent="0" lvl="0" marL="0" rtl="0" algn="l">
                        <a:spcBef>
                          <a:spcPts val="0"/>
                        </a:spcBef>
                        <a:spcAft>
                          <a:spcPts val="0"/>
                        </a:spcAft>
                        <a:buNone/>
                      </a:pPr>
                      <a:r>
                        <a:rPr lang="tr" sz="2000">
                          <a:solidFill>
                            <a:schemeClr val="dk1"/>
                          </a:solidFill>
                        </a:rPr>
                        <a:t>2</a:t>
                      </a:r>
                      <a:endParaRPr b="1">
                        <a:solidFill>
                          <a:schemeClr val="dk1"/>
                        </a:solidFill>
                      </a:endParaRPr>
                    </a:p>
                  </a:txBody>
                  <a:tcPr marT="91425" marB="91425" marR="91425" marL="91425">
                    <a:solidFill>
                      <a:srgbClr val="CC0000"/>
                    </a:solidFill>
                  </a:tcPr>
                </a:tc>
              </a:tr>
              <a:tr h="889625">
                <a:tc>
                  <a:txBody>
                    <a:bodyPr/>
                    <a:lstStyle/>
                    <a:p>
                      <a:pPr indent="0" lvl="0" marL="0" rtl="0" algn="l">
                        <a:spcBef>
                          <a:spcPts val="0"/>
                        </a:spcBef>
                        <a:spcAft>
                          <a:spcPts val="0"/>
                        </a:spcAft>
                        <a:buNone/>
                      </a:pPr>
                      <a:r>
                        <a:rPr b="1" lang="tr">
                          <a:solidFill>
                            <a:schemeClr val="dk1"/>
                          </a:solidFill>
                        </a:rPr>
                        <a:t>False Negative</a:t>
                      </a:r>
                      <a:endParaRPr b="1">
                        <a:solidFill>
                          <a:schemeClr val="dk1"/>
                        </a:solidFill>
                      </a:endParaRPr>
                    </a:p>
                    <a:p>
                      <a:pPr indent="0" lvl="0" marL="0" rtl="0" algn="l">
                        <a:spcBef>
                          <a:spcPts val="0"/>
                        </a:spcBef>
                        <a:spcAft>
                          <a:spcPts val="0"/>
                        </a:spcAft>
                        <a:buNone/>
                      </a:pPr>
                      <a:r>
                        <a:rPr lang="tr" sz="2000">
                          <a:solidFill>
                            <a:schemeClr val="dk1"/>
                          </a:solidFill>
                        </a:rPr>
                        <a:t>0</a:t>
                      </a:r>
                      <a:endParaRPr b="1">
                        <a:solidFill>
                          <a:schemeClr val="dk1"/>
                        </a:solidFill>
                      </a:endParaRPr>
                    </a:p>
                  </a:txBody>
                  <a:tcPr marT="91425" marB="91425" marR="91425" marL="91425">
                    <a:solidFill>
                      <a:srgbClr val="CC0000"/>
                    </a:solidFill>
                  </a:tcPr>
                </a:tc>
                <a:tc>
                  <a:txBody>
                    <a:bodyPr/>
                    <a:lstStyle/>
                    <a:p>
                      <a:pPr indent="0" lvl="0" marL="0" rtl="0" algn="l">
                        <a:spcBef>
                          <a:spcPts val="0"/>
                        </a:spcBef>
                        <a:spcAft>
                          <a:spcPts val="0"/>
                        </a:spcAft>
                        <a:buNone/>
                      </a:pPr>
                      <a:r>
                        <a:rPr b="1" lang="tr">
                          <a:solidFill>
                            <a:schemeClr val="dk1"/>
                          </a:solidFill>
                        </a:rPr>
                        <a:t>True Negative</a:t>
                      </a:r>
                      <a:endParaRPr b="1">
                        <a:solidFill>
                          <a:schemeClr val="dk1"/>
                        </a:solidFill>
                      </a:endParaRPr>
                    </a:p>
                    <a:p>
                      <a:pPr indent="0" lvl="0" marL="0" rtl="0" algn="l">
                        <a:spcBef>
                          <a:spcPts val="0"/>
                        </a:spcBef>
                        <a:spcAft>
                          <a:spcPts val="0"/>
                        </a:spcAft>
                        <a:buNone/>
                      </a:pPr>
                      <a:r>
                        <a:rPr lang="tr" sz="2000">
                          <a:solidFill>
                            <a:schemeClr val="dk1"/>
                          </a:solidFill>
                        </a:rPr>
                        <a:t>0</a:t>
                      </a:r>
                      <a:endParaRPr b="1">
                        <a:solidFill>
                          <a:schemeClr val="dk1"/>
                        </a:solidFill>
                      </a:endParaRPr>
                    </a:p>
                  </a:txBody>
                  <a:tcPr marT="91425" marB="91425" marR="91425" marL="91425">
                    <a:solidFill>
                      <a:srgbClr val="6AA84F"/>
                    </a:solidFill>
                  </a:tcPr>
                </a:tc>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 name="Shape 62"/>
        <p:cNvGrpSpPr/>
        <p:nvPr/>
      </p:nvGrpSpPr>
      <p:grpSpPr>
        <a:xfrm>
          <a:off x="0" y="0"/>
          <a:ext cx="0" cy="0"/>
          <a:chOff x="0" y="0"/>
          <a:chExt cx="0" cy="0"/>
        </a:xfrm>
      </p:grpSpPr>
      <p:sp>
        <p:nvSpPr>
          <p:cNvPr id="63" name="Google Shape;63;p1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lnSpc>
                <a:spcPct val="90000"/>
              </a:lnSpc>
              <a:spcBef>
                <a:spcPts val="0"/>
              </a:spcBef>
              <a:spcAft>
                <a:spcPts val="0"/>
              </a:spcAft>
              <a:buNone/>
            </a:pPr>
            <a:r>
              <a:rPr lang="tr"/>
              <a:t>Before the Course</a:t>
            </a:r>
            <a:endParaRPr/>
          </a:p>
        </p:txBody>
      </p:sp>
      <p:sp>
        <p:nvSpPr>
          <p:cNvPr id="64" name="Google Shape;64;p1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127000" lvl="0" marL="177800" rtl="0" algn="l">
              <a:lnSpc>
                <a:spcPct val="100000"/>
              </a:lnSpc>
              <a:spcBef>
                <a:spcPts val="0"/>
              </a:spcBef>
              <a:spcAft>
                <a:spcPts val="0"/>
              </a:spcAft>
              <a:buSzPts val="1400"/>
              <a:buChar char="●"/>
            </a:pPr>
            <a:r>
              <a:rPr lang="tr"/>
              <a:t>Upon completion of this course, you will have acquired general knowledge of introductory artificial intelligence algorithms and data analysis.</a:t>
            </a:r>
            <a:endParaRPr/>
          </a:p>
          <a:p>
            <a:pPr indent="-127000" lvl="0" marL="177800" rtl="0" algn="l">
              <a:lnSpc>
                <a:spcPct val="100000"/>
              </a:lnSpc>
              <a:spcBef>
                <a:spcPts val="800"/>
              </a:spcBef>
              <a:spcAft>
                <a:spcPts val="0"/>
              </a:spcAft>
              <a:buSzPts val="1400"/>
              <a:buChar char="●"/>
            </a:pPr>
            <a:r>
              <a:rPr lang="tr"/>
              <a:t>Since the specific topics are difficult to understand and it will not be easy for the person to settle the logic during the lesson, a lot of individual practice is required.</a:t>
            </a:r>
            <a:endParaRPr/>
          </a:p>
          <a:p>
            <a:pPr indent="-127000" lvl="0" marL="177800" rtl="0" algn="l">
              <a:lnSpc>
                <a:spcPct val="100000"/>
              </a:lnSpc>
              <a:spcBef>
                <a:spcPts val="800"/>
              </a:spcBef>
              <a:spcAft>
                <a:spcPts val="0"/>
              </a:spcAft>
              <a:buSzPts val="1400"/>
              <a:buChar char="●"/>
            </a:pPr>
            <a:r>
              <a:rPr lang="tr"/>
              <a:t>Slides will be explained with images rather than text. That is why it is </a:t>
            </a:r>
            <a:r>
              <a:rPr b="1" lang="tr"/>
              <a:t>extremely important</a:t>
            </a:r>
            <a:r>
              <a:rPr lang="tr"/>
              <a:t> to take notes during the lesson.</a:t>
            </a:r>
            <a:endParaRPr/>
          </a:p>
          <a:p>
            <a:pPr indent="-127000" lvl="0" marL="177800" rtl="0" algn="l">
              <a:lnSpc>
                <a:spcPct val="100000"/>
              </a:lnSpc>
              <a:spcBef>
                <a:spcPts val="800"/>
              </a:spcBef>
              <a:spcAft>
                <a:spcPts val="1200"/>
              </a:spcAft>
              <a:buSzPts val="1400"/>
              <a:buChar char="●"/>
            </a:pPr>
            <a:r>
              <a:rPr lang="tr"/>
              <a:t>Since the titles are sufficient for basic level algorithms, the titles should be researched, and research should be done on sites that contain plenty of practice and theoretical information.</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Precision &amp; Recall</a:t>
            </a:r>
            <a:endParaRPr/>
          </a:p>
        </p:txBody>
      </p:sp>
      <p:sp>
        <p:nvSpPr>
          <p:cNvPr id="192" name="Google Shape;192;p32"/>
          <p:cNvSpPr txBox="1"/>
          <p:nvPr>
            <p:ph idx="1" type="body"/>
          </p:nvPr>
        </p:nvSpPr>
        <p:spPr>
          <a:xfrm>
            <a:off x="311700" y="1152475"/>
            <a:ext cx="8520600" cy="462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tr"/>
              <a:t>Precision and Recall are two metrics that measure the performance of the classification model.</a:t>
            </a:r>
            <a:endParaRPr/>
          </a:p>
        </p:txBody>
      </p:sp>
      <p:sp>
        <p:nvSpPr>
          <p:cNvPr id="193" name="Google Shape;193;p32"/>
          <p:cNvSpPr txBox="1"/>
          <p:nvPr>
            <p:ph idx="1" type="body"/>
          </p:nvPr>
        </p:nvSpPr>
        <p:spPr>
          <a:xfrm>
            <a:off x="375600" y="1749825"/>
            <a:ext cx="4004700" cy="2940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tr"/>
              <a:t>Precision: </a:t>
            </a:r>
            <a:r>
              <a:rPr lang="tr"/>
              <a:t>It is a metric that seeks to answer of </a:t>
            </a:r>
            <a:r>
              <a:rPr i="1" lang="tr"/>
              <a:t>“</a:t>
            </a:r>
            <a:r>
              <a:rPr i="1" lang="tr"/>
              <a:t>How many of the positive predictions were correct?” </a:t>
            </a:r>
            <a:endParaRPr/>
          </a:p>
          <a:p>
            <a:pPr indent="0" lvl="0" marL="0" rtl="0" algn="l">
              <a:spcBef>
                <a:spcPts val="1200"/>
              </a:spcBef>
              <a:spcAft>
                <a:spcPts val="0"/>
              </a:spcAft>
              <a:buNone/>
            </a:pPr>
            <a:r>
              <a:rPr lang="tr"/>
              <a:t>We can use the following Precision formula to answer this question:</a:t>
            </a:r>
            <a:endParaRPr/>
          </a:p>
          <a:p>
            <a:pPr indent="0" lvl="0" marL="0" rtl="0" algn="l">
              <a:spcBef>
                <a:spcPts val="1200"/>
              </a:spcBef>
              <a:spcAft>
                <a:spcPts val="1200"/>
              </a:spcAft>
              <a:buNone/>
            </a:pPr>
            <a:r>
              <a:t/>
            </a:r>
            <a:endParaRPr/>
          </a:p>
        </p:txBody>
      </p:sp>
      <p:sp>
        <p:nvSpPr>
          <p:cNvPr id="194" name="Google Shape;194;p32"/>
          <p:cNvSpPr txBox="1"/>
          <p:nvPr>
            <p:ph idx="1" type="body"/>
          </p:nvPr>
        </p:nvSpPr>
        <p:spPr>
          <a:xfrm>
            <a:off x="4572000" y="1703575"/>
            <a:ext cx="4004700" cy="2940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tr"/>
              <a:t>Recall: </a:t>
            </a:r>
            <a:r>
              <a:rPr lang="tr"/>
              <a:t>It is a metric that seeks to answer of </a:t>
            </a:r>
            <a:r>
              <a:rPr i="1" lang="tr"/>
              <a:t>“How many of the actually positive results were predicted correctly?”</a:t>
            </a:r>
            <a:endParaRPr i="1"/>
          </a:p>
          <a:p>
            <a:pPr indent="0" lvl="0" marL="0" rtl="0" algn="l">
              <a:spcBef>
                <a:spcPts val="1200"/>
              </a:spcBef>
              <a:spcAft>
                <a:spcPts val="0"/>
              </a:spcAft>
              <a:buClr>
                <a:schemeClr val="dk1"/>
              </a:buClr>
              <a:buSzPts val="1100"/>
              <a:buFont typeface="Arial"/>
              <a:buNone/>
            </a:pPr>
            <a:r>
              <a:rPr lang="tr"/>
              <a:t>We can use the following Recall formula to answer this question:</a:t>
            </a:r>
            <a:endParaRPr/>
          </a:p>
          <a:p>
            <a:pPr indent="0" lvl="0" marL="0" rtl="0" algn="l">
              <a:spcBef>
                <a:spcPts val="1200"/>
              </a:spcBef>
              <a:spcAft>
                <a:spcPts val="1200"/>
              </a:spcAft>
              <a:buNone/>
            </a:pPr>
            <a:r>
              <a:t/>
            </a:r>
            <a:endParaRPr/>
          </a:p>
        </p:txBody>
      </p:sp>
      <p:pic>
        <p:nvPicPr>
          <p:cNvPr id="195" name="Google Shape;195;p32"/>
          <p:cNvPicPr preferRelativeResize="0"/>
          <p:nvPr/>
        </p:nvPicPr>
        <p:blipFill>
          <a:blip r:embed="rId3">
            <a:alphaModFix/>
          </a:blip>
          <a:stretch>
            <a:fillRect/>
          </a:stretch>
        </p:blipFill>
        <p:spPr>
          <a:xfrm>
            <a:off x="375600" y="3375625"/>
            <a:ext cx="3357999" cy="645450"/>
          </a:xfrm>
          <a:prstGeom prst="rect">
            <a:avLst/>
          </a:prstGeom>
          <a:noFill/>
          <a:ln>
            <a:noFill/>
          </a:ln>
        </p:spPr>
      </p:pic>
      <p:pic>
        <p:nvPicPr>
          <p:cNvPr id="196" name="Google Shape;196;p32"/>
          <p:cNvPicPr preferRelativeResize="0"/>
          <p:nvPr/>
        </p:nvPicPr>
        <p:blipFill>
          <a:blip r:embed="rId4">
            <a:alphaModFix/>
          </a:blip>
          <a:stretch>
            <a:fillRect/>
          </a:stretch>
        </p:blipFill>
        <p:spPr>
          <a:xfrm>
            <a:off x="4572000" y="3412000"/>
            <a:ext cx="3471995" cy="5727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Precision &amp; Recall Calculation</a:t>
            </a:r>
            <a:endParaRPr/>
          </a:p>
        </p:txBody>
      </p:sp>
      <p:sp>
        <p:nvSpPr>
          <p:cNvPr id="202" name="Google Shape;202;p33"/>
          <p:cNvSpPr txBox="1"/>
          <p:nvPr>
            <p:ph idx="1" type="body"/>
          </p:nvPr>
        </p:nvSpPr>
        <p:spPr>
          <a:xfrm>
            <a:off x="311700" y="3209350"/>
            <a:ext cx="8520600" cy="110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tr"/>
              <a:t>Precision</a:t>
            </a:r>
            <a:r>
              <a:rPr lang="tr"/>
              <a:t> = 176 / (176 + 97) =&gt; 176 / 273 =&gt; 0.64</a:t>
            </a:r>
            <a:endParaRPr/>
          </a:p>
          <a:p>
            <a:pPr indent="0" lvl="0" marL="0" rtl="0" algn="l">
              <a:spcBef>
                <a:spcPts val="1200"/>
              </a:spcBef>
              <a:spcAft>
                <a:spcPts val="1200"/>
              </a:spcAft>
              <a:buNone/>
            </a:pPr>
            <a:r>
              <a:rPr b="1" lang="tr"/>
              <a:t>Recall</a:t>
            </a:r>
            <a:r>
              <a:rPr lang="tr"/>
              <a:t> = 176 / (176 + 64) =&gt; 176 + 240 =&gt; 0.73</a:t>
            </a:r>
            <a:endParaRPr/>
          </a:p>
        </p:txBody>
      </p:sp>
      <p:graphicFrame>
        <p:nvGraphicFramePr>
          <p:cNvPr id="203" name="Google Shape;203;p33"/>
          <p:cNvGraphicFramePr/>
          <p:nvPr/>
        </p:nvGraphicFramePr>
        <p:xfrm>
          <a:off x="311700" y="1241000"/>
          <a:ext cx="3000000" cy="3000000"/>
        </p:xfrm>
        <a:graphic>
          <a:graphicData uri="http://schemas.openxmlformats.org/drawingml/2006/table">
            <a:tbl>
              <a:tblPr>
                <a:noFill/>
                <a:tableStyleId>{F0E12AE6-C697-40FE-A336-82254BCF56DE}</a:tableStyleId>
              </a:tblPr>
              <a:tblGrid>
                <a:gridCol w="4260300"/>
                <a:gridCol w="4260300"/>
              </a:tblGrid>
              <a:tr h="855450">
                <a:tc>
                  <a:txBody>
                    <a:bodyPr/>
                    <a:lstStyle/>
                    <a:p>
                      <a:pPr indent="0" lvl="0" marL="0" rtl="0" algn="l">
                        <a:spcBef>
                          <a:spcPts val="0"/>
                        </a:spcBef>
                        <a:spcAft>
                          <a:spcPts val="0"/>
                        </a:spcAft>
                        <a:buNone/>
                      </a:pPr>
                      <a:r>
                        <a:rPr b="1" lang="tr"/>
                        <a:t>True Positive</a:t>
                      </a:r>
                      <a:endParaRPr b="1"/>
                    </a:p>
                    <a:p>
                      <a:pPr indent="0" lvl="0" marL="0" rtl="0" algn="l">
                        <a:spcBef>
                          <a:spcPts val="0"/>
                        </a:spcBef>
                        <a:spcAft>
                          <a:spcPts val="0"/>
                        </a:spcAft>
                        <a:buNone/>
                      </a:pPr>
                      <a:r>
                        <a:rPr lang="tr" sz="2000"/>
                        <a:t>176</a:t>
                      </a:r>
                      <a:endParaRPr sz="2000"/>
                    </a:p>
                  </a:txBody>
                  <a:tcPr marT="91425" marB="91425" marR="91425" marL="91425">
                    <a:solidFill>
                      <a:srgbClr val="6AA84F"/>
                    </a:solidFill>
                  </a:tcPr>
                </a:tc>
                <a:tc>
                  <a:txBody>
                    <a:bodyPr/>
                    <a:lstStyle/>
                    <a:p>
                      <a:pPr indent="0" lvl="0" marL="0" rtl="0" algn="l">
                        <a:spcBef>
                          <a:spcPts val="0"/>
                        </a:spcBef>
                        <a:spcAft>
                          <a:spcPts val="0"/>
                        </a:spcAft>
                        <a:buNone/>
                      </a:pPr>
                      <a:r>
                        <a:rPr b="1" lang="tr">
                          <a:solidFill>
                            <a:schemeClr val="dk1"/>
                          </a:solidFill>
                        </a:rPr>
                        <a:t>False Positive</a:t>
                      </a:r>
                      <a:endParaRPr b="1">
                        <a:solidFill>
                          <a:schemeClr val="dk1"/>
                        </a:solidFill>
                      </a:endParaRPr>
                    </a:p>
                    <a:p>
                      <a:pPr indent="0" lvl="0" marL="0" rtl="0" algn="l">
                        <a:spcBef>
                          <a:spcPts val="0"/>
                        </a:spcBef>
                        <a:spcAft>
                          <a:spcPts val="0"/>
                        </a:spcAft>
                        <a:buNone/>
                      </a:pPr>
                      <a:r>
                        <a:rPr lang="tr" sz="2000">
                          <a:solidFill>
                            <a:schemeClr val="dk1"/>
                          </a:solidFill>
                        </a:rPr>
                        <a:t>97</a:t>
                      </a:r>
                      <a:endParaRPr b="1">
                        <a:solidFill>
                          <a:schemeClr val="dk1"/>
                        </a:solidFill>
                      </a:endParaRPr>
                    </a:p>
                  </a:txBody>
                  <a:tcPr marT="91425" marB="91425" marR="91425" marL="91425">
                    <a:solidFill>
                      <a:srgbClr val="CC0000"/>
                    </a:solidFill>
                  </a:tcPr>
                </a:tc>
              </a:tr>
              <a:tr h="889625">
                <a:tc>
                  <a:txBody>
                    <a:bodyPr/>
                    <a:lstStyle/>
                    <a:p>
                      <a:pPr indent="0" lvl="0" marL="0" rtl="0" algn="l">
                        <a:spcBef>
                          <a:spcPts val="0"/>
                        </a:spcBef>
                        <a:spcAft>
                          <a:spcPts val="0"/>
                        </a:spcAft>
                        <a:buNone/>
                      </a:pPr>
                      <a:r>
                        <a:rPr b="1" lang="tr">
                          <a:solidFill>
                            <a:schemeClr val="dk1"/>
                          </a:solidFill>
                        </a:rPr>
                        <a:t>False Negative</a:t>
                      </a:r>
                      <a:endParaRPr b="1">
                        <a:solidFill>
                          <a:schemeClr val="dk1"/>
                        </a:solidFill>
                      </a:endParaRPr>
                    </a:p>
                    <a:p>
                      <a:pPr indent="0" lvl="0" marL="0" rtl="0" algn="l">
                        <a:spcBef>
                          <a:spcPts val="0"/>
                        </a:spcBef>
                        <a:spcAft>
                          <a:spcPts val="0"/>
                        </a:spcAft>
                        <a:buNone/>
                      </a:pPr>
                      <a:r>
                        <a:rPr lang="tr" sz="2000">
                          <a:solidFill>
                            <a:schemeClr val="dk1"/>
                          </a:solidFill>
                        </a:rPr>
                        <a:t>64</a:t>
                      </a:r>
                      <a:endParaRPr b="1">
                        <a:solidFill>
                          <a:schemeClr val="dk1"/>
                        </a:solidFill>
                      </a:endParaRPr>
                    </a:p>
                  </a:txBody>
                  <a:tcPr marT="91425" marB="91425" marR="91425" marL="91425">
                    <a:solidFill>
                      <a:srgbClr val="CC0000"/>
                    </a:solidFill>
                  </a:tcPr>
                </a:tc>
                <a:tc>
                  <a:txBody>
                    <a:bodyPr/>
                    <a:lstStyle/>
                    <a:p>
                      <a:pPr indent="0" lvl="0" marL="0" rtl="0" algn="l">
                        <a:spcBef>
                          <a:spcPts val="0"/>
                        </a:spcBef>
                        <a:spcAft>
                          <a:spcPts val="0"/>
                        </a:spcAft>
                        <a:buNone/>
                      </a:pPr>
                      <a:r>
                        <a:rPr b="1" lang="tr">
                          <a:solidFill>
                            <a:schemeClr val="dk1"/>
                          </a:solidFill>
                        </a:rPr>
                        <a:t>True Negative</a:t>
                      </a:r>
                      <a:endParaRPr b="1">
                        <a:solidFill>
                          <a:schemeClr val="dk1"/>
                        </a:solidFill>
                      </a:endParaRPr>
                    </a:p>
                    <a:p>
                      <a:pPr indent="0" lvl="0" marL="0" rtl="0" algn="l">
                        <a:spcBef>
                          <a:spcPts val="0"/>
                        </a:spcBef>
                        <a:spcAft>
                          <a:spcPts val="0"/>
                        </a:spcAft>
                        <a:buNone/>
                      </a:pPr>
                      <a:r>
                        <a:rPr lang="tr" sz="2000">
                          <a:solidFill>
                            <a:schemeClr val="dk1"/>
                          </a:solidFill>
                        </a:rPr>
                        <a:t>70</a:t>
                      </a:r>
                      <a:endParaRPr b="1">
                        <a:solidFill>
                          <a:schemeClr val="dk1"/>
                        </a:solidFill>
                      </a:endParaRPr>
                    </a:p>
                  </a:txBody>
                  <a:tcPr marT="91425" marB="91425" marR="91425" marL="91425">
                    <a:solidFill>
                      <a:srgbClr val="6AA84F"/>
                    </a:solidFill>
                  </a:tcPr>
                </a:tc>
              </a:tr>
            </a:tbl>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When to Use </a:t>
            </a:r>
            <a:r>
              <a:rPr lang="tr"/>
              <a:t>Precision and Recall?</a:t>
            </a:r>
            <a:endParaRPr/>
          </a:p>
        </p:txBody>
      </p:sp>
      <p:sp>
        <p:nvSpPr>
          <p:cNvPr id="209" name="Google Shape;209;p34"/>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tr"/>
              <a:t>Precision: </a:t>
            </a:r>
            <a:r>
              <a:rPr lang="tr"/>
              <a:t>Precision is given priority when obtaining any False Positive value cannot be afforded. In other words, high precision is sought when no false detection can be afforded.</a:t>
            </a:r>
            <a:endParaRPr/>
          </a:p>
          <a:p>
            <a:pPr indent="0" lvl="0" marL="0" rtl="0" algn="l">
              <a:spcBef>
                <a:spcPts val="1200"/>
              </a:spcBef>
              <a:spcAft>
                <a:spcPts val="0"/>
              </a:spcAft>
              <a:buClr>
                <a:schemeClr val="dk1"/>
              </a:buClr>
              <a:buSzPts val="1100"/>
              <a:buFont typeface="Arial"/>
              <a:buNone/>
            </a:pPr>
            <a:r>
              <a:t/>
            </a:r>
            <a:endParaRPr/>
          </a:p>
          <a:p>
            <a:pPr indent="0" lvl="0" marL="0" rtl="0" algn="l">
              <a:spcBef>
                <a:spcPts val="1200"/>
              </a:spcBef>
              <a:spcAft>
                <a:spcPts val="1200"/>
              </a:spcAft>
              <a:buNone/>
            </a:pPr>
            <a:r>
              <a:rPr i="1" lang="tr">
                <a:solidFill>
                  <a:schemeClr val="dk2"/>
                </a:solidFill>
              </a:rPr>
              <a:t>E.g; In a zombie apocalypse, you try to welcome as many healthy people (Negative) as possible into your safe zone, but you really don't want to accidentally pass a zombie (Positive) into the safe zone (False Positive). If your method causes some healthy people to accidentally avoid the safe zone, this is an acceptable method.</a:t>
            </a:r>
            <a:endParaRPr i="1">
              <a:solidFill>
                <a:schemeClr val="dk2"/>
              </a:solidFill>
            </a:endParaRPr>
          </a:p>
        </p:txBody>
      </p:sp>
      <p:sp>
        <p:nvSpPr>
          <p:cNvPr id="210" name="Google Shape;210;p34"/>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tr"/>
              <a:t>Recall: </a:t>
            </a:r>
            <a:r>
              <a:rPr lang="tr"/>
              <a:t>Recall is given priority when obtaining any False Negative value cannot be afforded. In other words, a high recall value is sought when no detection can be missed.</a:t>
            </a:r>
            <a:endParaRPr/>
          </a:p>
          <a:p>
            <a:pPr indent="0" lvl="0" marL="0" rtl="0" algn="l">
              <a:spcBef>
                <a:spcPts val="1200"/>
              </a:spcBef>
              <a:spcAft>
                <a:spcPts val="0"/>
              </a:spcAft>
              <a:buNone/>
            </a:pPr>
            <a:r>
              <a:t/>
            </a:r>
            <a:endParaRPr/>
          </a:p>
          <a:p>
            <a:pPr indent="0" lvl="0" marL="0" rtl="0" algn="l">
              <a:spcBef>
                <a:spcPts val="1200"/>
              </a:spcBef>
              <a:spcAft>
                <a:spcPts val="1200"/>
              </a:spcAft>
              <a:buClr>
                <a:schemeClr val="dk1"/>
              </a:buClr>
              <a:buSzPts val="1100"/>
              <a:buFont typeface="Arial"/>
              <a:buNone/>
            </a:pPr>
            <a:r>
              <a:rPr i="1" lang="tr">
                <a:solidFill>
                  <a:schemeClr val="dk2"/>
                </a:solidFill>
              </a:rPr>
              <a:t>E.g; It's okay to classify a healthy person (Negative) as cancerous (Positive) (False Positive) and to have more medical tests, but it's definitely not correct to classify a cancer patient (Positive) as healthy (False Negative).</a:t>
            </a:r>
            <a:endParaRPr i="1">
              <a:solidFill>
                <a:schemeClr val="dk2"/>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Confusion Matrix</a:t>
            </a:r>
            <a:r>
              <a:rPr lang="tr"/>
              <a:t> - Precision</a:t>
            </a:r>
            <a:endParaRPr/>
          </a:p>
        </p:txBody>
      </p:sp>
      <p:sp>
        <p:nvSpPr>
          <p:cNvPr id="216" name="Google Shape;216;p35"/>
          <p:cNvSpPr txBox="1"/>
          <p:nvPr>
            <p:ph idx="1" type="body"/>
          </p:nvPr>
        </p:nvSpPr>
        <p:spPr>
          <a:xfrm>
            <a:off x="311700" y="1272650"/>
            <a:ext cx="8520600" cy="10167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b="1" lang="tr"/>
              <a:t>Positive:</a:t>
            </a:r>
            <a:r>
              <a:rPr lang="tr"/>
              <a:t> “Not Zombie”  </a:t>
            </a:r>
            <a:r>
              <a:rPr b="1" lang="tr"/>
              <a:t>Negative:</a:t>
            </a:r>
            <a:r>
              <a:rPr lang="tr"/>
              <a:t> “Zombie”</a:t>
            </a:r>
            <a:endParaRPr/>
          </a:p>
        </p:txBody>
      </p:sp>
      <p:graphicFrame>
        <p:nvGraphicFramePr>
          <p:cNvPr id="217" name="Google Shape;217;p35"/>
          <p:cNvGraphicFramePr/>
          <p:nvPr/>
        </p:nvGraphicFramePr>
        <p:xfrm>
          <a:off x="311700" y="2366700"/>
          <a:ext cx="3000000" cy="3000000"/>
        </p:xfrm>
        <a:graphic>
          <a:graphicData uri="http://schemas.openxmlformats.org/drawingml/2006/table">
            <a:tbl>
              <a:tblPr>
                <a:noFill/>
                <a:tableStyleId>{F0E12AE6-C697-40FE-A336-82254BCF56DE}</a:tableStyleId>
              </a:tblPr>
              <a:tblGrid>
                <a:gridCol w="4260300"/>
                <a:gridCol w="4260300"/>
              </a:tblGrid>
              <a:tr h="855450">
                <a:tc>
                  <a:txBody>
                    <a:bodyPr/>
                    <a:lstStyle/>
                    <a:p>
                      <a:pPr indent="0" lvl="0" marL="0" rtl="0" algn="l">
                        <a:spcBef>
                          <a:spcPts val="0"/>
                        </a:spcBef>
                        <a:spcAft>
                          <a:spcPts val="0"/>
                        </a:spcAft>
                        <a:buNone/>
                      </a:pPr>
                      <a:r>
                        <a:rPr b="1" lang="tr"/>
                        <a:t>True Positive </a:t>
                      </a:r>
                      <a:endParaRPr/>
                    </a:p>
                    <a:p>
                      <a:pPr indent="0" lvl="0" marL="0" rtl="0" algn="l">
                        <a:spcBef>
                          <a:spcPts val="0"/>
                        </a:spcBef>
                        <a:spcAft>
                          <a:spcPts val="0"/>
                        </a:spcAft>
                        <a:buNone/>
                      </a:pPr>
                      <a:r>
                        <a:t/>
                      </a:r>
                      <a:endParaRPr b="1"/>
                    </a:p>
                    <a:p>
                      <a:pPr indent="0" lvl="0" marL="0" rtl="0" algn="l">
                        <a:spcBef>
                          <a:spcPts val="0"/>
                        </a:spcBef>
                        <a:spcAft>
                          <a:spcPts val="0"/>
                        </a:spcAft>
                        <a:buNone/>
                      </a:pPr>
                      <a:r>
                        <a:rPr b="1" lang="tr"/>
                        <a:t>Truth:</a:t>
                      </a:r>
                      <a:r>
                        <a:rPr lang="tr"/>
                        <a:t> Not Zombie</a:t>
                      </a:r>
                      <a:endParaRPr/>
                    </a:p>
                    <a:p>
                      <a:pPr indent="0" lvl="0" marL="0" rtl="0" algn="l">
                        <a:spcBef>
                          <a:spcPts val="0"/>
                        </a:spcBef>
                        <a:spcAft>
                          <a:spcPts val="0"/>
                        </a:spcAft>
                        <a:buNone/>
                      </a:pPr>
                      <a:r>
                        <a:rPr b="1" lang="tr"/>
                        <a:t>Prediction</a:t>
                      </a:r>
                      <a:r>
                        <a:rPr b="1" lang="tr"/>
                        <a:t>:</a:t>
                      </a:r>
                      <a:r>
                        <a:rPr lang="tr"/>
                        <a:t> Not Zombie</a:t>
                      </a:r>
                      <a:endParaRPr/>
                    </a:p>
                  </a:txBody>
                  <a:tcPr marT="91425" marB="91425" marR="91425" marL="91425">
                    <a:solidFill>
                      <a:srgbClr val="6AA84F"/>
                    </a:solidFill>
                  </a:tcPr>
                </a:tc>
                <a:tc>
                  <a:txBody>
                    <a:bodyPr/>
                    <a:lstStyle/>
                    <a:p>
                      <a:pPr indent="0" lvl="0" marL="0" rtl="0" algn="l">
                        <a:spcBef>
                          <a:spcPts val="0"/>
                        </a:spcBef>
                        <a:spcAft>
                          <a:spcPts val="0"/>
                        </a:spcAft>
                        <a:buNone/>
                      </a:pPr>
                      <a:r>
                        <a:rPr b="1" lang="tr">
                          <a:solidFill>
                            <a:schemeClr val="dk1"/>
                          </a:solidFill>
                        </a:rPr>
                        <a:t>False Positive </a:t>
                      </a:r>
                      <a:endParaRPr b="1">
                        <a:solidFill>
                          <a:schemeClr val="dk1"/>
                        </a:solidFill>
                      </a:endParaRPr>
                    </a:p>
                    <a:p>
                      <a:pPr indent="0" lvl="0" marL="0" rtl="0" algn="l">
                        <a:spcBef>
                          <a:spcPts val="0"/>
                        </a:spcBef>
                        <a:spcAft>
                          <a:spcPts val="0"/>
                        </a:spcAft>
                        <a:buNone/>
                      </a:pPr>
                      <a:r>
                        <a:t/>
                      </a:r>
                      <a:endParaRPr b="1">
                        <a:solidFill>
                          <a:schemeClr val="dk1"/>
                        </a:solidFill>
                      </a:endParaRPr>
                    </a:p>
                    <a:p>
                      <a:pPr indent="0" lvl="0" marL="0" rtl="0" algn="l">
                        <a:spcBef>
                          <a:spcPts val="0"/>
                        </a:spcBef>
                        <a:spcAft>
                          <a:spcPts val="0"/>
                        </a:spcAft>
                        <a:buNone/>
                      </a:pPr>
                      <a:r>
                        <a:rPr b="1" lang="tr">
                          <a:solidFill>
                            <a:schemeClr val="dk1"/>
                          </a:solidFill>
                        </a:rPr>
                        <a:t>Truth</a:t>
                      </a:r>
                      <a:r>
                        <a:rPr b="1" lang="tr">
                          <a:solidFill>
                            <a:schemeClr val="dk1"/>
                          </a:solidFill>
                        </a:rPr>
                        <a:t>:</a:t>
                      </a:r>
                      <a:r>
                        <a:rPr lang="tr">
                          <a:solidFill>
                            <a:schemeClr val="dk1"/>
                          </a:solidFill>
                        </a:rPr>
                        <a:t> Zombie </a:t>
                      </a:r>
                      <a:endParaRPr>
                        <a:solidFill>
                          <a:schemeClr val="dk1"/>
                        </a:solidFill>
                      </a:endParaRPr>
                    </a:p>
                    <a:p>
                      <a:pPr indent="0" lvl="0" marL="0" rtl="0" algn="l">
                        <a:spcBef>
                          <a:spcPts val="0"/>
                        </a:spcBef>
                        <a:spcAft>
                          <a:spcPts val="0"/>
                        </a:spcAft>
                        <a:buNone/>
                      </a:pPr>
                      <a:r>
                        <a:rPr b="1" lang="tr">
                          <a:solidFill>
                            <a:schemeClr val="dk1"/>
                          </a:solidFill>
                        </a:rPr>
                        <a:t>Prediction</a:t>
                      </a:r>
                      <a:r>
                        <a:rPr b="1" lang="tr">
                          <a:solidFill>
                            <a:schemeClr val="dk1"/>
                          </a:solidFill>
                        </a:rPr>
                        <a:t>:</a:t>
                      </a:r>
                      <a:r>
                        <a:rPr lang="tr">
                          <a:solidFill>
                            <a:schemeClr val="dk1"/>
                          </a:solidFill>
                        </a:rPr>
                        <a:t> Not Zombie</a:t>
                      </a:r>
                      <a:endParaRPr/>
                    </a:p>
                  </a:txBody>
                  <a:tcPr marT="91425" marB="91425" marR="91425" marL="91425">
                    <a:solidFill>
                      <a:srgbClr val="CC0000"/>
                    </a:solidFill>
                  </a:tcPr>
                </a:tc>
              </a:tr>
              <a:tr h="889625">
                <a:tc>
                  <a:txBody>
                    <a:bodyPr/>
                    <a:lstStyle/>
                    <a:p>
                      <a:pPr indent="0" lvl="0" marL="0" rtl="0" algn="l">
                        <a:spcBef>
                          <a:spcPts val="0"/>
                        </a:spcBef>
                        <a:spcAft>
                          <a:spcPts val="0"/>
                        </a:spcAft>
                        <a:buNone/>
                      </a:pPr>
                      <a:r>
                        <a:rPr b="1" lang="tr">
                          <a:solidFill>
                            <a:schemeClr val="dk1"/>
                          </a:solidFill>
                        </a:rPr>
                        <a:t>False Negative</a:t>
                      </a:r>
                      <a:endParaRPr b="1">
                        <a:solidFill>
                          <a:schemeClr val="dk1"/>
                        </a:solidFill>
                      </a:endParaRPr>
                    </a:p>
                    <a:p>
                      <a:pPr indent="0" lvl="0" marL="0" rtl="0" algn="l">
                        <a:spcBef>
                          <a:spcPts val="0"/>
                        </a:spcBef>
                        <a:spcAft>
                          <a:spcPts val="0"/>
                        </a:spcAft>
                        <a:buNone/>
                      </a:pPr>
                      <a:r>
                        <a:t/>
                      </a:r>
                      <a:endParaRPr b="1">
                        <a:solidFill>
                          <a:schemeClr val="dk1"/>
                        </a:solidFill>
                      </a:endParaRPr>
                    </a:p>
                    <a:p>
                      <a:pPr indent="0" lvl="0" marL="0" rtl="0" algn="l">
                        <a:spcBef>
                          <a:spcPts val="0"/>
                        </a:spcBef>
                        <a:spcAft>
                          <a:spcPts val="0"/>
                        </a:spcAft>
                        <a:buNone/>
                      </a:pPr>
                      <a:r>
                        <a:rPr b="1" lang="tr">
                          <a:solidFill>
                            <a:schemeClr val="dk1"/>
                          </a:solidFill>
                        </a:rPr>
                        <a:t>Truth</a:t>
                      </a:r>
                      <a:r>
                        <a:rPr b="1" lang="tr">
                          <a:solidFill>
                            <a:schemeClr val="dk1"/>
                          </a:solidFill>
                        </a:rPr>
                        <a:t>:</a:t>
                      </a:r>
                      <a:r>
                        <a:rPr lang="tr">
                          <a:solidFill>
                            <a:schemeClr val="dk1"/>
                          </a:solidFill>
                        </a:rPr>
                        <a:t> Not Zombi</a:t>
                      </a:r>
                      <a:endParaRPr>
                        <a:solidFill>
                          <a:schemeClr val="dk1"/>
                        </a:solidFill>
                      </a:endParaRPr>
                    </a:p>
                    <a:p>
                      <a:pPr indent="0" lvl="0" marL="0" rtl="0" algn="l">
                        <a:spcBef>
                          <a:spcPts val="0"/>
                        </a:spcBef>
                        <a:spcAft>
                          <a:spcPts val="0"/>
                        </a:spcAft>
                        <a:buNone/>
                      </a:pPr>
                      <a:r>
                        <a:rPr b="1" lang="tr">
                          <a:solidFill>
                            <a:schemeClr val="dk1"/>
                          </a:solidFill>
                        </a:rPr>
                        <a:t>Prediction</a:t>
                      </a:r>
                      <a:r>
                        <a:rPr b="1" lang="tr">
                          <a:solidFill>
                            <a:schemeClr val="dk1"/>
                          </a:solidFill>
                        </a:rPr>
                        <a:t>:</a:t>
                      </a:r>
                      <a:r>
                        <a:rPr lang="tr">
                          <a:solidFill>
                            <a:schemeClr val="dk1"/>
                          </a:solidFill>
                        </a:rPr>
                        <a:t> Zombie</a:t>
                      </a:r>
                      <a:endParaRPr/>
                    </a:p>
                  </a:txBody>
                  <a:tcPr marT="91425" marB="91425" marR="91425" marL="91425">
                    <a:solidFill>
                      <a:srgbClr val="CC0000"/>
                    </a:solidFill>
                  </a:tcPr>
                </a:tc>
                <a:tc>
                  <a:txBody>
                    <a:bodyPr/>
                    <a:lstStyle/>
                    <a:p>
                      <a:pPr indent="0" lvl="0" marL="0" rtl="0" algn="l">
                        <a:spcBef>
                          <a:spcPts val="0"/>
                        </a:spcBef>
                        <a:spcAft>
                          <a:spcPts val="0"/>
                        </a:spcAft>
                        <a:buNone/>
                      </a:pPr>
                      <a:r>
                        <a:rPr b="1" lang="tr">
                          <a:solidFill>
                            <a:schemeClr val="dk1"/>
                          </a:solidFill>
                        </a:rPr>
                        <a:t>True Negative</a:t>
                      </a:r>
                      <a:endParaRPr b="1">
                        <a:solidFill>
                          <a:schemeClr val="dk1"/>
                        </a:solidFill>
                      </a:endParaRPr>
                    </a:p>
                    <a:p>
                      <a:pPr indent="0" lvl="0" marL="0" rtl="0" algn="l">
                        <a:spcBef>
                          <a:spcPts val="0"/>
                        </a:spcBef>
                        <a:spcAft>
                          <a:spcPts val="0"/>
                        </a:spcAft>
                        <a:buNone/>
                      </a:pPr>
                      <a:r>
                        <a:t/>
                      </a:r>
                      <a:endParaRPr b="1">
                        <a:solidFill>
                          <a:schemeClr val="dk1"/>
                        </a:solidFill>
                      </a:endParaRPr>
                    </a:p>
                    <a:p>
                      <a:pPr indent="0" lvl="0" marL="0" rtl="0" algn="l">
                        <a:spcBef>
                          <a:spcPts val="0"/>
                        </a:spcBef>
                        <a:spcAft>
                          <a:spcPts val="0"/>
                        </a:spcAft>
                        <a:buNone/>
                      </a:pPr>
                      <a:r>
                        <a:rPr b="1" lang="tr">
                          <a:solidFill>
                            <a:schemeClr val="dk1"/>
                          </a:solidFill>
                        </a:rPr>
                        <a:t>Truth</a:t>
                      </a:r>
                      <a:r>
                        <a:rPr b="1" lang="tr">
                          <a:solidFill>
                            <a:schemeClr val="dk1"/>
                          </a:solidFill>
                        </a:rPr>
                        <a:t>:</a:t>
                      </a:r>
                      <a:r>
                        <a:rPr lang="tr">
                          <a:solidFill>
                            <a:schemeClr val="dk1"/>
                          </a:solidFill>
                        </a:rPr>
                        <a:t> Zombie</a:t>
                      </a:r>
                      <a:endParaRPr>
                        <a:solidFill>
                          <a:schemeClr val="dk1"/>
                        </a:solidFill>
                      </a:endParaRPr>
                    </a:p>
                    <a:p>
                      <a:pPr indent="0" lvl="0" marL="0" rtl="0" algn="l">
                        <a:spcBef>
                          <a:spcPts val="0"/>
                        </a:spcBef>
                        <a:spcAft>
                          <a:spcPts val="0"/>
                        </a:spcAft>
                        <a:buNone/>
                      </a:pPr>
                      <a:r>
                        <a:rPr b="1" lang="tr">
                          <a:solidFill>
                            <a:schemeClr val="dk1"/>
                          </a:solidFill>
                        </a:rPr>
                        <a:t>Prediction</a:t>
                      </a:r>
                      <a:r>
                        <a:rPr lang="tr">
                          <a:solidFill>
                            <a:schemeClr val="dk1"/>
                          </a:solidFill>
                        </a:rPr>
                        <a:t> Zombie</a:t>
                      </a:r>
                      <a:endParaRPr/>
                    </a:p>
                  </a:txBody>
                  <a:tcPr marT="91425" marB="91425" marR="91425" marL="91425">
                    <a:solidFill>
                      <a:srgbClr val="6AA84F"/>
                    </a:solidFill>
                  </a:tcPr>
                </a:tc>
              </a:tr>
            </a:tbl>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3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Confusion Matrix</a:t>
            </a:r>
            <a:r>
              <a:rPr lang="tr"/>
              <a:t> - Recall</a:t>
            </a:r>
            <a:endParaRPr/>
          </a:p>
        </p:txBody>
      </p:sp>
      <p:sp>
        <p:nvSpPr>
          <p:cNvPr id="223" name="Google Shape;223;p36"/>
          <p:cNvSpPr txBox="1"/>
          <p:nvPr>
            <p:ph idx="1" type="body"/>
          </p:nvPr>
        </p:nvSpPr>
        <p:spPr>
          <a:xfrm>
            <a:off x="311700" y="1272650"/>
            <a:ext cx="8520600" cy="10167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b="1" lang="tr"/>
              <a:t>Positive:</a:t>
            </a:r>
            <a:r>
              <a:rPr lang="tr"/>
              <a:t> “Cancer”  </a:t>
            </a:r>
            <a:r>
              <a:rPr b="1" lang="tr"/>
              <a:t>Negative:</a:t>
            </a:r>
            <a:r>
              <a:rPr lang="tr"/>
              <a:t> “Not Cancer”</a:t>
            </a:r>
            <a:endParaRPr/>
          </a:p>
        </p:txBody>
      </p:sp>
      <p:graphicFrame>
        <p:nvGraphicFramePr>
          <p:cNvPr id="224" name="Google Shape;224;p36"/>
          <p:cNvGraphicFramePr/>
          <p:nvPr/>
        </p:nvGraphicFramePr>
        <p:xfrm>
          <a:off x="311700" y="2366700"/>
          <a:ext cx="3000000" cy="3000000"/>
        </p:xfrm>
        <a:graphic>
          <a:graphicData uri="http://schemas.openxmlformats.org/drawingml/2006/table">
            <a:tbl>
              <a:tblPr>
                <a:noFill/>
                <a:tableStyleId>{F0E12AE6-C697-40FE-A336-82254BCF56DE}</a:tableStyleId>
              </a:tblPr>
              <a:tblGrid>
                <a:gridCol w="4260300"/>
                <a:gridCol w="4260300"/>
              </a:tblGrid>
              <a:tr h="855450">
                <a:tc>
                  <a:txBody>
                    <a:bodyPr/>
                    <a:lstStyle/>
                    <a:p>
                      <a:pPr indent="0" lvl="0" marL="0" rtl="0" algn="l">
                        <a:spcBef>
                          <a:spcPts val="0"/>
                        </a:spcBef>
                        <a:spcAft>
                          <a:spcPts val="0"/>
                        </a:spcAft>
                        <a:buNone/>
                      </a:pPr>
                      <a:r>
                        <a:rPr b="1" lang="tr"/>
                        <a:t>True Positive </a:t>
                      </a:r>
                      <a:endParaRPr/>
                    </a:p>
                    <a:p>
                      <a:pPr indent="0" lvl="0" marL="0" rtl="0" algn="l">
                        <a:spcBef>
                          <a:spcPts val="0"/>
                        </a:spcBef>
                        <a:spcAft>
                          <a:spcPts val="0"/>
                        </a:spcAft>
                        <a:buNone/>
                      </a:pPr>
                      <a:r>
                        <a:t/>
                      </a:r>
                      <a:endParaRPr b="1"/>
                    </a:p>
                    <a:p>
                      <a:pPr indent="0" lvl="0" marL="0" rtl="0" algn="l">
                        <a:spcBef>
                          <a:spcPts val="0"/>
                        </a:spcBef>
                        <a:spcAft>
                          <a:spcPts val="0"/>
                        </a:spcAft>
                        <a:buNone/>
                      </a:pPr>
                      <a:r>
                        <a:rPr b="1" lang="tr"/>
                        <a:t>Gerçek:</a:t>
                      </a:r>
                      <a:r>
                        <a:rPr lang="tr"/>
                        <a:t> Cancer</a:t>
                      </a:r>
                      <a:endParaRPr/>
                    </a:p>
                    <a:p>
                      <a:pPr indent="0" lvl="0" marL="0" rtl="0" algn="l">
                        <a:spcBef>
                          <a:spcPts val="0"/>
                        </a:spcBef>
                        <a:spcAft>
                          <a:spcPts val="0"/>
                        </a:spcAft>
                        <a:buNone/>
                      </a:pPr>
                      <a:r>
                        <a:rPr b="1" lang="tr"/>
                        <a:t>Model Tahmini:</a:t>
                      </a:r>
                      <a:r>
                        <a:rPr lang="tr"/>
                        <a:t> Cancer</a:t>
                      </a:r>
                      <a:endParaRPr/>
                    </a:p>
                  </a:txBody>
                  <a:tcPr marT="91425" marB="91425" marR="91425" marL="91425">
                    <a:solidFill>
                      <a:srgbClr val="6AA84F"/>
                    </a:solidFill>
                  </a:tcPr>
                </a:tc>
                <a:tc>
                  <a:txBody>
                    <a:bodyPr/>
                    <a:lstStyle/>
                    <a:p>
                      <a:pPr indent="0" lvl="0" marL="0" rtl="0" algn="l">
                        <a:spcBef>
                          <a:spcPts val="0"/>
                        </a:spcBef>
                        <a:spcAft>
                          <a:spcPts val="0"/>
                        </a:spcAft>
                        <a:buNone/>
                      </a:pPr>
                      <a:r>
                        <a:rPr b="1" lang="tr">
                          <a:solidFill>
                            <a:schemeClr val="dk1"/>
                          </a:solidFill>
                        </a:rPr>
                        <a:t>False Positive </a:t>
                      </a:r>
                      <a:endParaRPr b="1">
                        <a:solidFill>
                          <a:schemeClr val="dk1"/>
                        </a:solidFill>
                      </a:endParaRPr>
                    </a:p>
                    <a:p>
                      <a:pPr indent="0" lvl="0" marL="0" rtl="0" algn="l">
                        <a:spcBef>
                          <a:spcPts val="0"/>
                        </a:spcBef>
                        <a:spcAft>
                          <a:spcPts val="0"/>
                        </a:spcAft>
                        <a:buNone/>
                      </a:pPr>
                      <a:r>
                        <a:t/>
                      </a:r>
                      <a:endParaRPr b="1">
                        <a:solidFill>
                          <a:schemeClr val="dk1"/>
                        </a:solidFill>
                      </a:endParaRPr>
                    </a:p>
                    <a:p>
                      <a:pPr indent="0" lvl="0" marL="0" rtl="0" algn="l">
                        <a:spcBef>
                          <a:spcPts val="0"/>
                        </a:spcBef>
                        <a:spcAft>
                          <a:spcPts val="0"/>
                        </a:spcAft>
                        <a:buNone/>
                      </a:pPr>
                      <a:r>
                        <a:rPr b="1" lang="tr">
                          <a:solidFill>
                            <a:schemeClr val="dk1"/>
                          </a:solidFill>
                        </a:rPr>
                        <a:t>Gerçek:</a:t>
                      </a:r>
                      <a:r>
                        <a:rPr lang="tr">
                          <a:solidFill>
                            <a:schemeClr val="dk1"/>
                          </a:solidFill>
                        </a:rPr>
                        <a:t> </a:t>
                      </a:r>
                      <a:r>
                        <a:rPr lang="tr">
                          <a:solidFill>
                            <a:schemeClr val="dk1"/>
                          </a:solidFill>
                        </a:rPr>
                        <a:t>Not Cancer</a:t>
                      </a:r>
                      <a:endParaRPr>
                        <a:solidFill>
                          <a:schemeClr val="dk1"/>
                        </a:solidFill>
                      </a:endParaRPr>
                    </a:p>
                    <a:p>
                      <a:pPr indent="0" lvl="0" marL="0" rtl="0" algn="l">
                        <a:spcBef>
                          <a:spcPts val="0"/>
                        </a:spcBef>
                        <a:spcAft>
                          <a:spcPts val="0"/>
                        </a:spcAft>
                        <a:buNone/>
                      </a:pPr>
                      <a:r>
                        <a:rPr b="1" lang="tr">
                          <a:solidFill>
                            <a:schemeClr val="dk1"/>
                          </a:solidFill>
                        </a:rPr>
                        <a:t>Model Tahmini:</a:t>
                      </a:r>
                      <a:r>
                        <a:rPr lang="tr">
                          <a:solidFill>
                            <a:schemeClr val="dk1"/>
                          </a:solidFill>
                        </a:rPr>
                        <a:t> Cancer</a:t>
                      </a:r>
                      <a:endParaRPr/>
                    </a:p>
                  </a:txBody>
                  <a:tcPr marT="91425" marB="91425" marR="91425" marL="91425">
                    <a:solidFill>
                      <a:srgbClr val="CC0000"/>
                    </a:solidFill>
                  </a:tcPr>
                </a:tc>
              </a:tr>
              <a:tr h="889625">
                <a:tc>
                  <a:txBody>
                    <a:bodyPr/>
                    <a:lstStyle/>
                    <a:p>
                      <a:pPr indent="0" lvl="0" marL="0" rtl="0" algn="l">
                        <a:spcBef>
                          <a:spcPts val="0"/>
                        </a:spcBef>
                        <a:spcAft>
                          <a:spcPts val="0"/>
                        </a:spcAft>
                        <a:buNone/>
                      </a:pPr>
                      <a:r>
                        <a:rPr b="1" lang="tr">
                          <a:solidFill>
                            <a:schemeClr val="dk1"/>
                          </a:solidFill>
                        </a:rPr>
                        <a:t>False Negative</a:t>
                      </a:r>
                      <a:endParaRPr b="1">
                        <a:solidFill>
                          <a:schemeClr val="dk1"/>
                        </a:solidFill>
                      </a:endParaRPr>
                    </a:p>
                    <a:p>
                      <a:pPr indent="0" lvl="0" marL="0" rtl="0" algn="l">
                        <a:spcBef>
                          <a:spcPts val="0"/>
                        </a:spcBef>
                        <a:spcAft>
                          <a:spcPts val="0"/>
                        </a:spcAft>
                        <a:buNone/>
                      </a:pPr>
                      <a:r>
                        <a:t/>
                      </a:r>
                      <a:endParaRPr b="1">
                        <a:solidFill>
                          <a:schemeClr val="dk1"/>
                        </a:solidFill>
                      </a:endParaRPr>
                    </a:p>
                    <a:p>
                      <a:pPr indent="0" lvl="0" marL="0" rtl="0" algn="l">
                        <a:spcBef>
                          <a:spcPts val="0"/>
                        </a:spcBef>
                        <a:spcAft>
                          <a:spcPts val="0"/>
                        </a:spcAft>
                        <a:buNone/>
                      </a:pPr>
                      <a:r>
                        <a:rPr b="1" lang="tr">
                          <a:solidFill>
                            <a:schemeClr val="dk1"/>
                          </a:solidFill>
                        </a:rPr>
                        <a:t>Gerçek:</a:t>
                      </a:r>
                      <a:r>
                        <a:rPr lang="tr">
                          <a:solidFill>
                            <a:schemeClr val="dk1"/>
                          </a:solidFill>
                        </a:rPr>
                        <a:t> Cancer</a:t>
                      </a:r>
                      <a:endParaRPr>
                        <a:solidFill>
                          <a:schemeClr val="dk1"/>
                        </a:solidFill>
                      </a:endParaRPr>
                    </a:p>
                    <a:p>
                      <a:pPr indent="0" lvl="0" marL="0" rtl="0" algn="l">
                        <a:spcBef>
                          <a:spcPts val="0"/>
                        </a:spcBef>
                        <a:spcAft>
                          <a:spcPts val="0"/>
                        </a:spcAft>
                        <a:buNone/>
                      </a:pPr>
                      <a:r>
                        <a:rPr b="1" lang="tr">
                          <a:solidFill>
                            <a:schemeClr val="dk1"/>
                          </a:solidFill>
                        </a:rPr>
                        <a:t>Model Tahmini:</a:t>
                      </a:r>
                      <a:r>
                        <a:rPr lang="tr">
                          <a:solidFill>
                            <a:schemeClr val="dk1"/>
                          </a:solidFill>
                        </a:rPr>
                        <a:t> Not Cancer</a:t>
                      </a:r>
                      <a:endParaRPr/>
                    </a:p>
                  </a:txBody>
                  <a:tcPr marT="91425" marB="91425" marR="91425" marL="91425">
                    <a:solidFill>
                      <a:srgbClr val="CC0000"/>
                    </a:solidFill>
                  </a:tcPr>
                </a:tc>
                <a:tc>
                  <a:txBody>
                    <a:bodyPr/>
                    <a:lstStyle/>
                    <a:p>
                      <a:pPr indent="0" lvl="0" marL="0" rtl="0" algn="l">
                        <a:spcBef>
                          <a:spcPts val="0"/>
                        </a:spcBef>
                        <a:spcAft>
                          <a:spcPts val="0"/>
                        </a:spcAft>
                        <a:buNone/>
                      </a:pPr>
                      <a:r>
                        <a:rPr b="1" lang="tr">
                          <a:solidFill>
                            <a:schemeClr val="dk1"/>
                          </a:solidFill>
                        </a:rPr>
                        <a:t>True Negative</a:t>
                      </a:r>
                      <a:endParaRPr b="1">
                        <a:solidFill>
                          <a:schemeClr val="dk1"/>
                        </a:solidFill>
                      </a:endParaRPr>
                    </a:p>
                    <a:p>
                      <a:pPr indent="0" lvl="0" marL="0" rtl="0" algn="l">
                        <a:spcBef>
                          <a:spcPts val="0"/>
                        </a:spcBef>
                        <a:spcAft>
                          <a:spcPts val="0"/>
                        </a:spcAft>
                        <a:buNone/>
                      </a:pPr>
                      <a:r>
                        <a:t/>
                      </a:r>
                      <a:endParaRPr b="1">
                        <a:solidFill>
                          <a:schemeClr val="dk1"/>
                        </a:solidFill>
                      </a:endParaRPr>
                    </a:p>
                    <a:p>
                      <a:pPr indent="0" lvl="0" marL="0" rtl="0" algn="l">
                        <a:spcBef>
                          <a:spcPts val="0"/>
                        </a:spcBef>
                        <a:spcAft>
                          <a:spcPts val="0"/>
                        </a:spcAft>
                        <a:buNone/>
                      </a:pPr>
                      <a:r>
                        <a:rPr b="1" lang="tr">
                          <a:solidFill>
                            <a:schemeClr val="dk1"/>
                          </a:solidFill>
                        </a:rPr>
                        <a:t>Gerçek:</a:t>
                      </a:r>
                      <a:r>
                        <a:rPr lang="tr">
                          <a:solidFill>
                            <a:schemeClr val="dk1"/>
                          </a:solidFill>
                        </a:rPr>
                        <a:t> </a:t>
                      </a:r>
                      <a:r>
                        <a:rPr lang="tr">
                          <a:solidFill>
                            <a:schemeClr val="dk1"/>
                          </a:solidFill>
                        </a:rPr>
                        <a:t>Not Cancer</a:t>
                      </a:r>
                      <a:endParaRPr>
                        <a:solidFill>
                          <a:schemeClr val="dk1"/>
                        </a:solidFill>
                      </a:endParaRPr>
                    </a:p>
                    <a:p>
                      <a:pPr indent="0" lvl="0" marL="0" rtl="0" algn="l">
                        <a:spcBef>
                          <a:spcPts val="0"/>
                        </a:spcBef>
                        <a:spcAft>
                          <a:spcPts val="0"/>
                        </a:spcAft>
                        <a:buNone/>
                      </a:pPr>
                      <a:r>
                        <a:rPr b="1" lang="tr">
                          <a:solidFill>
                            <a:schemeClr val="dk1"/>
                          </a:solidFill>
                        </a:rPr>
                        <a:t>Model Tahmini:</a:t>
                      </a:r>
                      <a:r>
                        <a:rPr lang="tr">
                          <a:solidFill>
                            <a:schemeClr val="dk1"/>
                          </a:solidFill>
                        </a:rPr>
                        <a:t> </a:t>
                      </a:r>
                      <a:r>
                        <a:rPr lang="tr">
                          <a:solidFill>
                            <a:schemeClr val="dk1"/>
                          </a:solidFill>
                        </a:rPr>
                        <a:t>Not Cancer</a:t>
                      </a:r>
                      <a:endParaRPr/>
                    </a:p>
                  </a:txBody>
                  <a:tcPr marT="91425" marB="91425" marR="91425" marL="91425">
                    <a:solidFill>
                      <a:srgbClr val="6AA84F"/>
                    </a:solidFill>
                  </a:tcPr>
                </a:tc>
              </a:tr>
            </a:tbl>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3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F1 Score</a:t>
            </a:r>
            <a:endParaRPr/>
          </a:p>
        </p:txBody>
      </p:sp>
      <p:sp>
        <p:nvSpPr>
          <p:cNvPr id="230" name="Google Shape;230;p3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tr"/>
              <a:t>Although Precision and Recall may be preferred over each other in some cases, it may not be known which of the two will give better results in the model everytime. The F1 Score metric is equal to the harmonic mean of the Precision and Recall metrics, so it combines these two metrics.</a:t>
            </a:r>
            <a:endParaRPr/>
          </a:p>
          <a:p>
            <a:pPr indent="0" lvl="0" marL="0" rtl="0" algn="l">
              <a:spcBef>
                <a:spcPts val="1200"/>
              </a:spcBef>
              <a:spcAft>
                <a:spcPts val="1200"/>
              </a:spcAft>
              <a:buNone/>
            </a:pPr>
            <a:r>
              <a:rPr lang="tr"/>
              <a:t>The reason for the harmonic mean is that if the arithmetic average was taken, if one of the precision or recall values was 0, these values would not contribute to the average. In addition, precision and recall values in harmonic mean play an equal role in increasing the F1 Score.</a:t>
            </a:r>
            <a:endParaRPr/>
          </a:p>
        </p:txBody>
      </p:sp>
      <p:pic>
        <p:nvPicPr>
          <p:cNvPr id="231" name="Google Shape;231;p37"/>
          <p:cNvPicPr preferRelativeResize="0"/>
          <p:nvPr/>
        </p:nvPicPr>
        <p:blipFill>
          <a:blip r:embed="rId3">
            <a:alphaModFix/>
          </a:blip>
          <a:stretch>
            <a:fillRect/>
          </a:stretch>
        </p:blipFill>
        <p:spPr>
          <a:xfrm>
            <a:off x="2283700" y="3099150"/>
            <a:ext cx="4576600" cy="15556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3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Classification Threshold,</a:t>
            </a:r>
            <a:r>
              <a:rPr lang="tr"/>
              <a:t> ROC Curve &amp; AUC</a:t>
            </a:r>
            <a:endParaRPr/>
          </a:p>
        </p:txBody>
      </p:sp>
      <p:sp>
        <p:nvSpPr>
          <p:cNvPr id="237" name="Google Shape;237;p38"/>
          <p:cNvSpPr txBox="1"/>
          <p:nvPr>
            <p:ph idx="1" type="body"/>
          </p:nvPr>
        </p:nvSpPr>
        <p:spPr>
          <a:xfrm>
            <a:off x="311700" y="1152475"/>
            <a:ext cx="8520600" cy="3409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tr"/>
              <a:t>As the classification threshold changes, your Complexity Matrix values will also change depending on the threshold. Since the performance of the model will vary depending on the threshold, there are certain performance consequences for certain thresholds. To measure the performance of the model to its full extent, it is necessary to look at the ROC Curve and the AUC.</a:t>
            </a:r>
            <a:endParaRPr/>
          </a:p>
          <a:p>
            <a:pPr indent="0" lvl="0" marL="0" rtl="0" algn="l">
              <a:spcBef>
                <a:spcPts val="1200"/>
              </a:spcBef>
              <a:spcAft>
                <a:spcPts val="0"/>
              </a:spcAft>
              <a:buNone/>
            </a:pPr>
            <a:r>
              <a:rPr b="1" lang="tr"/>
              <a:t>ROC Curve:</a:t>
            </a:r>
            <a:r>
              <a:rPr lang="tr"/>
              <a:t> </a:t>
            </a:r>
            <a:r>
              <a:rPr lang="tr"/>
              <a:t>A graph showing the performance of a classification model at all classification thresholds</a:t>
            </a:r>
            <a:endParaRPr/>
          </a:p>
          <a:p>
            <a:pPr indent="0" lvl="0" marL="0" rtl="0" algn="l">
              <a:spcBef>
                <a:spcPts val="1200"/>
              </a:spcBef>
              <a:spcAft>
                <a:spcPts val="1200"/>
              </a:spcAft>
              <a:buNone/>
            </a:pPr>
            <a:r>
              <a:rPr b="1" lang="tr"/>
              <a:t>AUC: </a:t>
            </a:r>
            <a:r>
              <a:rPr lang="tr"/>
              <a:t>It stands for "Area Under the ROC Curve". AUC measures the entire two-dimensional area under the entire ROC curve from (0.0) to (1.1)</a:t>
            </a:r>
            <a:endParaRPr/>
          </a:p>
        </p:txBody>
      </p:sp>
      <p:pic>
        <p:nvPicPr>
          <p:cNvPr id="238" name="Google Shape;238;p38"/>
          <p:cNvPicPr preferRelativeResize="0"/>
          <p:nvPr/>
        </p:nvPicPr>
        <p:blipFill rotWithShape="1">
          <a:blip r:embed="rId3">
            <a:alphaModFix/>
          </a:blip>
          <a:srcRect b="14295" l="0" r="0" t="0"/>
          <a:stretch/>
        </p:blipFill>
        <p:spPr>
          <a:xfrm>
            <a:off x="2344163" y="3292925"/>
            <a:ext cx="4455675" cy="1543651"/>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3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Classification Threshold, ROC Curve &amp; AUC</a:t>
            </a:r>
            <a:endParaRPr/>
          </a:p>
        </p:txBody>
      </p:sp>
      <p:sp>
        <p:nvSpPr>
          <p:cNvPr id="244" name="Google Shape;244;p39"/>
          <p:cNvSpPr txBox="1"/>
          <p:nvPr>
            <p:ph idx="1" type="body"/>
          </p:nvPr>
        </p:nvSpPr>
        <p:spPr>
          <a:xfrm>
            <a:off x="311700" y="1152475"/>
            <a:ext cx="4122300" cy="3416400"/>
          </a:xfrm>
          <a:prstGeom prst="rect">
            <a:avLst/>
          </a:prstGeom>
        </p:spPr>
        <p:txBody>
          <a:bodyPr anchorCtr="0" anchor="t" bIns="91425" lIns="91425" spcFirstLastPara="1" rIns="91425" wrap="square" tIns="91425">
            <a:normAutofit fontScale="85000" lnSpcReduction="10000"/>
          </a:bodyPr>
          <a:lstStyle/>
          <a:p>
            <a:pPr indent="0" lvl="0" marL="0" rtl="0" algn="l">
              <a:spcBef>
                <a:spcPts val="0"/>
              </a:spcBef>
              <a:spcAft>
                <a:spcPts val="0"/>
              </a:spcAft>
              <a:buClr>
                <a:schemeClr val="dk1"/>
              </a:buClr>
              <a:buSzPct val="78571"/>
              <a:buFont typeface="Arial"/>
              <a:buNone/>
            </a:pPr>
            <a:r>
              <a:rPr lang="tr"/>
              <a:t>The ROC Curve has two parameters:</a:t>
            </a:r>
            <a:endParaRPr/>
          </a:p>
          <a:p>
            <a:pPr indent="-304165" lvl="0" marL="457200" rtl="0" algn="l">
              <a:spcBef>
                <a:spcPts val="1200"/>
              </a:spcBef>
              <a:spcAft>
                <a:spcPts val="0"/>
              </a:spcAft>
              <a:buSzPct val="100000"/>
              <a:buAutoNum type="arabicPeriod"/>
            </a:pPr>
            <a:r>
              <a:rPr lang="tr"/>
              <a:t>True Positive Rate (TPR): Recall value</a:t>
            </a:r>
            <a:endParaRPr/>
          </a:p>
          <a:p>
            <a:pPr indent="-304165" lvl="0" marL="457200" rtl="0" algn="l">
              <a:spcBef>
                <a:spcPts val="0"/>
              </a:spcBef>
              <a:spcAft>
                <a:spcPts val="0"/>
              </a:spcAft>
              <a:buSzPct val="100000"/>
              <a:buAutoNum type="arabicPeriod"/>
            </a:pPr>
            <a:r>
              <a:rPr lang="tr"/>
              <a:t>False Positive Rate (FPR): How many of the negative values are predicted incorrect?</a:t>
            </a:r>
            <a:endParaRPr/>
          </a:p>
          <a:p>
            <a:pPr indent="0" lvl="0" marL="0" rtl="0" algn="l">
              <a:spcBef>
                <a:spcPts val="1200"/>
              </a:spcBef>
              <a:spcAft>
                <a:spcPts val="0"/>
              </a:spcAft>
              <a:buClr>
                <a:schemeClr val="dk1"/>
              </a:buClr>
              <a:buSzPct val="78571"/>
              <a:buFont typeface="Arial"/>
              <a:buNone/>
            </a:pPr>
            <a:r>
              <a:rPr lang="tr"/>
              <a:t>A ROC curve plots TPR vs FPR at different classification thresholds. Lowering the classification threshold classifies more items as positive, increasing both False Positives and True Positives.</a:t>
            </a:r>
            <a:endParaRPr/>
          </a:p>
          <a:p>
            <a:pPr indent="0" lvl="0" marL="0" rtl="0" algn="l">
              <a:spcBef>
                <a:spcPts val="1200"/>
              </a:spcBef>
              <a:spcAft>
                <a:spcPts val="0"/>
              </a:spcAft>
              <a:buClr>
                <a:schemeClr val="dk1"/>
              </a:buClr>
              <a:buSzPct val="78571"/>
              <a:buFont typeface="Arial"/>
              <a:buNone/>
            </a:pPr>
            <a:r>
              <a:rPr lang="tr"/>
              <a:t>To calculate points on a ROC curve, a logistic regression model with different classification thresholds would have to be evaluated multiple times, but this method would be inefficient. We can do this more effectively by using AUC.</a:t>
            </a:r>
            <a:endParaRPr/>
          </a:p>
          <a:p>
            <a:pPr indent="0" lvl="0" marL="0" rtl="0" algn="l">
              <a:spcBef>
                <a:spcPts val="1200"/>
              </a:spcBef>
              <a:spcAft>
                <a:spcPts val="1200"/>
              </a:spcAft>
              <a:buNone/>
            </a:pPr>
            <a:r>
              <a:t/>
            </a:r>
            <a:endParaRPr/>
          </a:p>
        </p:txBody>
      </p:sp>
      <p:pic>
        <p:nvPicPr>
          <p:cNvPr id="245" name="Google Shape;245;p39"/>
          <p:cNvPicPr preferRelativeResize="0"/>
          <p:nvPr/>
        </p:nvPicPr>
        <p:blipFill>
          <a:blip r:embed="rId3">
            <a:alphaModFix/>
          </a:blip>
          <a:stretch>
            <a:fillRect/>
          </a:stretch>
        </p:blipFill>
        <p:spPr>
          <a:xfrm>
            <a:off x="4712650" y="1152487"/>
            <a:ext cx="4033925" cy="32004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4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Classification Threshold, ROC Curve &amp; AUC</a:t>
            </a:r>
            <a:endParaRPr/>
          </a:p>
        </p:txBody>
      </p:sp>
      <p:sp>
        <p:nvSpPr>
          <p:cNvPr id="251" name="Google Shape;251;p40"/>
          <p:cNvSpPr txBox="1"/>
          <p:nvPr>
            <p:ph idx="1" type="body"/>
          </p:nvPr>
        </p:nvSpPr>
        <p:spPr>
          <a:xfrm>
            <a:off x="311700" y="1152475"/>
            <a:ext cx="41028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tr"/>
              <a:t>AUC provides an aggregated measure of performance across all possible classification thresholds. In other words, our AUC determines how well our model classifies classes.</a:t>
            </a:r>
            <a:endParaRPr/>
          </a:p>
          <a:p>
            <a:pPr indent="0" lvl="0" marL="0" rtl="0" algn="l">
              <a:spcBef>
                <a:spcPts val="1200"/>
              </a:spcBef>
              <a:spcAft>
                <a:spcPts val="0"/>
              </a:spcAft>
              <a:buClr>
                <a:schemeClr val="dk1"/>
              </a:buClr>
              <a:buSzPts val="1100"/>
              <a:buFont typeface="Arial"/>
              <a:buNone/>
            </a:pPr>
            <a:r>
              <a:rPr lang="tr"/>
              <a:t>The AUC value is between 0 and 1.</a:t>
            </a:r>
            <a:endParaRPr/>
          </a:p>
          <a:p>
            <a:pPr indent="-317500" lvl="0" marL="457200" rtl="0" algn="l">
              <a:spcBef>
                <a:spcPts val="1200"/>
              </a:spcBef>
              <a:spcAft>
                <a:spcPts val="0"/>
              </a:spcAft>
              <a:buSzPts val="1400"/>
              <a:buChar char="●"/>
            </a:pPr>
            <a:r>
              <a:rPr lang="tr"/>
              <a:t>At AUC = 0, the model performs every classification incorrectly</a:t>
            </a:r>
            <a:endParaRPr/>
          </a:p>
          <a:p>
            <a:pPr indent="-317500" lvl="0" marL="457200" rtl="0" algn="l">
              <a:spcBef>
                <a:spcPts val="0"/>
              </a:spcBef>
              <a:spcAft>
                <a:spcPts val="0"/>
              </a:spcAft>
              <a:buSzPts val="1400"/>
              <a:buChar char="●"/>
            </a:pPr>
            <a:r>
              <a:rPr lang="tr"/>
              <a:t>At AUC = 1, the model performs every classification correctly</a:t>
            </a:r>
            <a:endParaRPr/>
          </a:p>
          <a:p>
            <a:pPr indent="0" lvl="0" marL="0" rtl="0" algn="l">
              <a:spcBef>
                <a:spcPts val="1200"/>
              </a:spcBef>
              <a:spcAft>
                <a:spcPts val="1200"/>
              </a:spcAft>
              <a:buNone/>
            </a:pPr>
            <a:r>
              <a:t/>
            </a:r>
            <a:endParaRPr/>
          </a:p>
        </p:txBody>
      </p:sp>
      <p:pic>
        <p:nvPicPr>
          <p:cNvPr id="252" name="Google Shape;252;p40"/>
          <p:cNvPicPr preferRelativeResize="0"/>
          <p:nvPr/>
        </p:nvPicPr>
        <p:blipFill>
          <a:blip r:embed="rId3">
            <a:alphaModFix/>
          </a:blip>
          <a:stretch>
            <a:fillRect/>
          </a:stretch>
        </p:blipFill>
        <p:spPr>
          <a:xfrm>
            <a:off x="5015400" y="1300313"/>
            <a:ext cx="3616799" cy="312072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41"/>
          <p:cNvSpPr txBox="1"/>
          <p:nvPr>
            <p:ph type="ctrTitle"/>
          </p:nvPr>
        </p:nvSpPr>
        <p:spPr>
          <a:xfrm>
            <a:off x="311700" y="1767900"/>
            <a:ext cx="8520600" cy="16077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tr"/>
              <a:t>Commonly Used Classification Algorithms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 name="Shape 68"/>
        <p:cNvGrpSpPr/>
        <p:nvPr/>
      </p:nvGrpSpPr>
      <p:grpSpPr>
        <a:xfrm>
          <a:off x="0" y="0"/>
          <a:ext cx="0" cy="0"/>
          <a:chOff x="0" y="0"/>
          <a:chExt cx="0" cy="0"/>
        </a:xfrm>
      </p:grpSpPr>
      <p:sp>
        <p:nvSpPr>
          <p:cNvPr id="69" name="Google Shape;69;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Sources</a:t>
            </a:r>
            <a:endParaRPr/>
          </a:p>
        </p:txBody>
      </p:sp>
      <p:sp>
        <p:nvSpPr>
          <p:cNvPr id="70" name="Google Shape;70;p15"/>
          <p:cNvSpPr txBox="1"/>
          <p:nvPr/>
        </p:nvSpPr>
        <p:spPr>
          <a:xfrm>
            <a:off x="384975" y="3105496"/>
            <a:ext cx="2615100" cy="703200"/>
          </a:xfrm>
          <a:prstGeom prst="rect">
            <a:avLst/>
          </a:prstGeom>
          <a:noFill/>
          <a:ln>
            <a:noFill/>
          </a:ln>
        </p:spPr>
        <p:txBody>
          <a:bodyPr anchorCtr="0" anchor="t" bIns="34275" lIns="68575" spcFirstLastPara="1" rIns="68575" wrap="square" tIns="34275">
            <a:normAutofit/>
          </a:bodyPr>
          <a:lstStyle/>
          <a:p>
            <a:pPr indent="0" lvl="0" marL="0" rtl="0" algn="ctr">
              <a:spcBef>
                <a:spcPts val="0"/>
              </a:spcBef>
              <a:spcAft>
                <a:spcPts val="0"/>
              </a:spcAft>
              <a:buNone/>
            </a:pPr>
            <a:r>
              <a:rPr b="1" lang="tr">
                <a:solidFill>
                  <a:srgbClr val="000000"/>
                </a:solidFill>
                <a:latin typeface="Century"/>
                <a:ea typeface="Century"/>
                <a:cs typeface="Century"/>
                <a:sym typeface="Century"/>
              </a:rPr>
              <a:t>Deep Learning Türkiye</a:t>
            </a:r>
            <a:endParaRPr sz="1100">
              <a:solidFill>
                <a:srgbClr val="000000"/>
              </a:solidFill>
              <a:latin typeface="Century"/>
              <a:ea typeface="Century"/>
              <a:cs typeface="Century"/>
              <a:sym typeface="Century"/>
            </a:endParaRPr>
          </a:p>
        </p:txBody>
      </p:sp>
      <p:pic>
        <p:nvPicPr>
          <p:cNvPr id="71" name="Google Shape;71;p15"/>
          <p:cNvPicPr preferRelativeResize="0"/>
          <p:nvPr/>
        </p:nvPicPr>
        <p:blipFill rotWithShape="1">
          <a:blip r:embed="rId3">
            <a:alphaModFix/>
          </a:blip>
          <a:srcRect b="0" l="0" r="0" t="0"/>
          <a:stretch/>
        </p:blipFill>
        <p:spPr>
          <a:xfrm>
            <a:off x="934375" y="1264042"/>
            <a:ext cx="1516317" cy="1516317"/>
          </a:xfrm>
          <a:prstGeom prst="rect">
            <a:avLst/>
          </a:prstGeom>
          <a:noFill/>
          <a:ln cap="sq" cmpd="sng" w="127000">
            <a:solidFill>
              <a:srgbClr val="000000"/>
            </a:solidFill>
            <a:prstDash val="solid"/>
            <a:miter lim="800000"/>
            <a:headEnd len="sm" w="sm" type="none"/>
            <a:tailEnd len="sm" w="sm" type="none"/>
          </a:ln>
          <a:effectLst>
            <a:outerShdw blurRad="57150" rotWithShape="0" algn="tl" dir="2700000" dist="50800">
              <a:srgbClr val="000000">
                <a:alpha val="40000"/>
              </a:srgbClr>
            </a:outerShdw>
          </a:effectLst>
        </p:spPr>
      </p:pic>
      <p:sp>
        <p:nvSpPr>
          <p:cNvPr id="72" name="Google Shape;72;p15"/>
          <p:cNvSpPr txBox="1"/>
          <p:nvPr/>
        </p:nvSpPr>
        <p:spPr>
          <a:xfrm>
            <a:off x="3292650" y="3105499"/>
            <a:ext cx="2558700" cy="1100700"/>
          </a:xfrm>
          <a:prstGeom prst="rect">
            <a:avLst/>
          </a:prstGeom>
          <a:noFill/>
          <a:ln>
            <a:noFill/>
          </a:ln>
        </p:spPr>
        <p:txBody>
          <a:bodyPr anchorCtr="0" anchor="t" bIns="34275" lIns="68575" spcFirstLastPara="1" rIns="68575" wrap="square" tIns="34275">
            <a:noAutofit/>
          </a:bodyPr>
          <a:lstStyle/>
          <a:p>
            <a:pPr indent="0" lvl="0" marL="0" rtl="0" algn="ctr">
              <a:spcBef>
                <a:spcPts val="0"/>
              </a:spcBef>
              <a:spcAft>
                <a:spcPts val="0"/>
              </a:spcAft>
              <a:buNone/>
            </a:pPr>
            <a:r>
              <a:rPr b="1" lang="tr">
                <a:latin typeface="Century"/>
                <a:ea typeface="Century"/>
                <a:cs typeface="Century"/>
                <a:sym typeface="Century"/>
              </a:rPr>
              <a:t>Hands-on Machine Learning with Scikit-Learn, Keras &amp; TensorFlow</a:t>
            </a:r>
            <a:endParaRPr b="1">
              <a:latin typeface="Century"/>
              <a:ea typeface="Century"/>
              <a:cs typeface="Century"/>
              <a:sym typeface="Century"/>
            </a:endParaRPr>
          </a:p>
          <a:p>
            <a:pPr indent="0" lvl="0" marL="0" rtl="0" algn="ctr">
              <a:spcBef>
                <a:spcPts val="0"/>
              </a:spcBef>
              <a:spcAft>
                <a:spcPts val="0"/>
              </a:spcAft>
              <a:buNone/>
            </a:pPr>
            <a:r>
              <a:rPr lang="tr">
                <a:latin typeface="Century"/>
                <a:ea typeface="Century"/>
                <a:cs typeface="Century"/>
                <a:sym typeface="Century"/>
              </a:rPr>
              <a:t>Aurelien Geron</a:t>
            </a:r>
            <a:endParaRPr>
              <a:latin typeface="Century"/>
              <a:ea typeface="Century"/>
              <a:cs typeface="Century"/>
              <a:sym typeface="Century"/>
            </a:endParaRPr>
          </a:p>
        </p:txBody>
      </p:sp>
      <p:sp>
        <p:nvSpPr>
          <p:cNvPr id="73" name="Google Shape;73;p15"/>
          <p:cNvSpPr txBox="1"/>
          <p:nvPr/>
        </p:nvSpPr>
        <p:spPr>
          <a:xfrm>
            <a:off x="5851347" y="3105491"/>
            <a:ext cx="2664000" cy="4848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tr">
                <a:latin typeface="Century"/>
                <a:ea typeface="Century"/>
                <a:cs typeface="Century"/>
                <a:sym typeface="Century"/>
              </a:rPr>
              <a:t>Machine Learning with Python Cookbook</a:t>
            </a:r>
            <a:endParaRPr b="1">
              <a:solidFill>
                <a:srgbClr val="000000"/>
              </a:solidFill>
              <a:latin typeface="Century"/>
              <a:ea typeface="Century"/>
              <a:cs typeface="Century"/>
              <a:sym typeface="Century"/>
            </a:endParaRPr>
          </a:p>
          <a:p>
            <a:pPr indent="0" lvl="0" marL="0" marR="0" rtl="0" algn="ctr">
              <a:spcBef>
                <a:spcPts val="0"/>
              </a:spcBef>
              <a:spcAft>
                <a:spcPts val="0"/>
              </a:spcAft>
              <a:buNone/>
            </a:pPr>
            <a:r>
              <a:rPr lang="tr">
                <a:latin typeface="Century"/>
                <a:ea typeface="Century"/>
                <a:cs typeface="Century"/>
                <a:sym typeface="Century"/>
              </a:rPr>
              <a:t>Chris Albon</a:t>
            </a:r>
            <a:endParaRPr>
              <a:solidFill>
                <a:srgbClr val="000000"/>
              </a:solidFill>
              <a:latin typeface="Century"/>
              <a:ea typeface="Century"/>
              <a:cs typeface="Century"/>
              <a:sym typeface="Century"/>
            </a:endParaRPr>
          </a:p>
          <a:p>
            <a:pPr indent="0" lvl="0" marL="0" marR="0" rtl="0" algn="l">
              <a:spcBef>
                <a:spcPts val="0"/>
              </a:spcBef>
              <a:spcAft>
                <a:spcPts val="0"/>
              </a:spcAft>
              <a:buNone/>
            </a:pPr>
            <a:r>
              <a:t/>
            </a:r>
            <a:endParaRPr b="1">
              <a:solidFill>
                <a:srgbClr val="000000"/>
              </a:solidFill>
              <a:latin typeface="Century"/>
              <a:ea typeface="Century"/>
              <a:cs typeface="Century"/>
              <a:sym typeface="Century"/>
            </a:endParaRPr>
          </a:p>
        </p:txBody>
      </p:sp>
      <p:pic>
        <p:nvPicPr>
          <p:cNvPr id="74" name="Google Shape;74;p15"/>
          <p:cNvPicPr preferRelativeResize="0"/>
          <p:nvPr/>
        </p:nvPicPr>
        <p:blipFill>
          <a:blip r:embed="rId4">
            <a:alphaModFix/>
          </a:blip>
          <a:stretch>
            <a:fillRect/>
          </a:stretch>
        </p:blipFill>
        <p:spPr>
          <a:xfrm>
            <a:off x="3994288" y="1264051"/>
            <a:ext cx="1155429" cy="1516300"/>
          </a:xfrm>
          <a:prstGeom prst="rect">
            <a:avLst/>
          </a:prstGeom>
          <a:noFill/>
          <a:ln cap="sq" cmpd="sng" w="127000">
            <a:solidFill>
              <a:srgbClr val="000000"/>
            </a:solidFill>
            <a:prstDash val="solid"/>
            <a:miter lim="8000"/>
            <a:headEnd len="sm" w="sm" type="none"/>
            <a:tailEnd len="sm" w="sm" type="none"/>
          </a:ln>
          <a:effectLst>
            <a:outerShdw blurRad="57150" rotWithShape="0" algn="tl" dir="2700000" dist="50800">
              <a:srgbClr val="000000">
                <a:alpha val="40000"/>
              </a:srgbClr>
            </a:outerShdw>
          </a:effectLst>
        </p:spPr>
      </p:pic>
      <p:pic>
        <p:nvPicPr>
          <p:cNvPr id="75" name="Google Shape;75;p15"/>
          <p:cNvPicPr preferRelativeResize="0"/>
          <p:nvPr/>
        </p:nvPicPr>
        <p:blipFill>
          <a:blip r:embed="rId4">
            <a:alphaModFix/>
          </a:blip>
          <a:stretch>
            <a:fillRect/>
          </a:stretch>
        </p:blipFill>
        <p:spPr>
          <a:xfrm>
            <a:off x="6605625" y="1264051"/>
            <a:ext cx="1155429" cy="1516300"/>
          </a:xfrm>
          <a:prstGeom prst="rect">
            <a:avLst/>
          </a:prstGeom>
          <a:noFill/>
          <a:ln cap="sq" cmpd="sng" w="127000">
            <a:solidFill>
              <a:srgbClr val="000000"/>
            </a:solidFill>
            <a:prstDash val="solid"/>
            <a:miter lim="8000"/>
            <a:headEnd len="sm" w="sm" type="none"/>
            <a:tailEnd len="sm" w="sm" type="none"/>
          </a:ln>
          <a:effectLst>
            <a:outerShdw blurRad="57150" rotWithShape="0" algn="tl" dir="2700000" dist="50800">
              <a:srgbClr val="000000">
                <a:alpha val="40000"/>
              </a:srgbClr>
            </a:outerShdw>
          </a:effectLst>
        </p:spPr>
      </p:pic>
      <p:pic>
        <p:nvPicPr>
          <p:cNvPr id="76" name="Google Shape;76;p15"/>
          <p:cNvPicPr preferRelativeResize="0"/>
          <p:nvPr/>
        </p:nvPicPr>
        <p:blipFill>
          <a:blip r:embed="rId5">
            <a:alphaModFix/>
          </a:blip>
          <a:stretch>
            <a:fillRect/>
          </a:stretch>
        </p:blipFill>
        <p:spPr>
          <a:xfrm>
            <a:off x="6605625" y="1263475"/>
            <a:ext cx="1155425" cy="1517458"/>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4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K-Nearest Neighbors</a:t>
            </a:r>
            <a:endParaRPr/>
          </a:p>
        </p:txBody>
      </p:sp>
      <p:pic>
        <p:nvPicPr>
          <p:cNvPr id="263" name="Google Shape;263;p42"/>
          <p:cNvPicPr preferRelativeResize="0"/>
          <p:nvPr/>
        </p:nvPicPr>
        <p:blipFill>
          <a:blip r:embed="rId3">
            <a:alphaModFix/>
          </a:blip>
          <a:stretch>
            <a:fillRect/>
          </a:stretch>
        </p:blipFill>
        <p:spPr>
          <a:xfrm>
            <a:off x="4572000" y="1728775"/>
            <a:ext cx="4333800" cy="2166900"/>
          </a:xfrm>
          <a:prstGeom prst="rect">
            <a:avLst/>
          </a:prstGeom>
          <a:noFill/>
          <a:ln>
            <a:noFill/>
          </a:ln>
        </p:spPr>
      </p:pic>
      <p:sp>
        <p:nvSpPr>
          <p:cNvPr id="264" name="Google Shape;264;p42"/>
          <p:cNvSpPr txBox="1"/>
          <p:nvPr>
            <p:ph idx="1" type="body"/>
          </p:nvPr>
        </p:nvSpPr>
        <p:spPr>
          <a:xfrm>
            <a:off x="311700" y="1152475"/>
            <a:ext cx="42603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tr">
                <a:solidFill>
                  <a:srgbClr val="252525"/>
                </a:solidFill>
              </a:rPr>
              <a:t>It is a Supervised Learning algorithm that assumes that similar features are close to each other in terms of distance.</a:t>
            </a:r>
            <a:endParaRPr>
              <a:solidFill>
                <a:srgbClr val="252525"/>
              </a:solidFill>
            </a:endParaRPr>
          </a:p>
          <a:p>
            <a:pPr indent="0" lvl="0" marL="0" rtl="0" algn="l">
              <a:spcBef>
                <a:spcPts val="1200"/>
              </a:spcBef>
              <a:spcAft>
                <a:spcPts val="0"/>
              </a:spcAft>
              <a:buClr>
                <a:schemeClr val="dk1"/>
              </a:buClr>
              <a:buSzPts val="1100"/>
              <a:buFont typeface="Arial"/>
              <a:buNone/>
            </a:pPr>
            <a:r>
              <a:rPr lang="tr">
                <a:solidFill>
                  <a:srgbClr val="252525"/>
                </a:solidFill>
              </a:rPr>
              <a:t>Predicts that an observation belongs to the class with the largest ratio by looking at its nearest neighbors.</a:t>
            </a:r>
            <a:endParaRPr>
              <a:solidFill>
                <a:srgbClr val="252525"/>
              </a:solidFill>
            </a:endParaRPr>
          </a:p>
          <a:p>
            <a:pPr indent="0" lvl="0" marL="0" rtl="0" algn="l">
              <a:spcBef>
                <a:spcPts val="1200"/>
              </a:spcBef>
              <a:spcAft>
                <a:spcPts val="1200"/>
              </a:spcAft>
              <a:buNone/>
            </a:pPr>
            <a:r>
              <a:rPr lang="tr">
                <a:solidFill>
                  <a:srgbClr val="252525"/>
                </a:solidFill>
              </a:rPr>
              <a:t>It is used to classify the data in a sample set by making use of its distribution. To estimate the class of a new data point, the distance of that point to the existing data points is calculated and its k number of close neighbors are checked.</a:t>
            </a:r>
            <a:endParaRPr>
              <a:solidFill>
                <a:srgbClr val="252525"/>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43"/>
          <p:cNvSpPr txBox="1"/>
          <p:nvPr>
            <p:ph idx="1" type="body"/>
          </p:nvPr>
        </p:nvSpPr>
        <p:spPr>
          <a:xfrm>
            <a:off x="311700" y="1152475"/>
            <a:ext cx="8181900" cy="13305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tr">
                <a:solidFill>
                  <a:srgbClr val="252525"/>
                </a:solidFill>
              </a:rPr>
              <a:t>The data to be estimated is entered and the k parameter determines how many neighboring points to look at. Then, the Euclidean distance between the data is determined and the classes of the nearest points are checked. The new data point is estimated as this class.</a:t>
            </a:r>
            <a:endParaRPr>
              <a:solidFill>
                <a:srgbClr val="252525"/>
              </a:solidFill>
            </a:endParaRPr>
          </a:p>
        </p:txBody>
      </p:sp>
      <p:sp>
        <p:nvSpPr>
          <p:cNvPr id="270" name="Google Shape;270;p4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K-Nearest Neighbors</a:t>
            </a:r>
            <a:endParaRPr/>
          </a:p>
        </p:txBody>
      </p:sp>
      <p:pic>
        <p:nvPicPr>
          <p:cNvPr id="271" name="Google Shape;271;p43"/>
          <p:cNvPicPr preferRelativeResize="0"/>
          <p:nvPr/>
        </p:nvPicPr>
        <p:blipFill>
          <a:blip r:embed="rId3">
            <a:alphaModFix/>
          </a:blip>
          <a:stretch>
            <a:fillRect/>
          </a:stretch>
        </p:blipFill>
        <p:spPr>
          <a:xfrm>
            <a:off x="914751" y="2335813"/>
            <a:ext cx="2793800" cy="2235025"/>
          </a:xfrm>
          <a:prstGeom prst="rect">
            <a:avLst/>
          </a:prstGeom>
          <a:noFill/>
          <a:ln>
            <a:noFill/>
          </a:ln>
        </p:spPr>
      </p:pic>
      <p:pic>
        <p:nvPicPr>
          <p:cNvPr id="272" name="Google Shape;272;p43"/>
          <p:cNvPicPr preferRelativeResize="0"/>
          <p:nvPr/>
        </p:nvPicPr>
        <p:blipFill>
          <a:blip r:embed="rId4">
            <a:alphaModFix/>
          </a:blip>
          <a:stretch>
            <a:fillRect/>
          </a:stretch>
        </p:blipFill>
        <p:spPr>
          <a:xfrm>
            <a:off x="5170601" y="2335822"/>
            <a:ext cx="2793800" cy="223504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44"/>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tr">
                <a:solidFill>
                  <a:srgbClr val="252525"/>
                </a:solidFill>
              </a:rPr>
              <a:t>For example, in the visual, let the orange data point be the data point to be classified by the model. Assuming the k value is 5, the Euclidean distance to the 5 closest data points is looked up.</a:t>
            </a:r>
            <a:endParaRPr>
              <a:solidFill>
                <a:srgbClr val="252525"/>
              </a:solidFill>
            </a:endParaRPr>
          </a:p>
          <a:p>
            <a:pPr indent="0" lvl="0" marL="0" rtl="0" algn="l">
              <a:spcBef>
                <a:spcPts val="1200"/>
              </a:spcBef>
              <a:spcAft>
                <a:spcPts val="1200"/>
              </a:spcAft>
              <a:buClr>
                <a:schemeClr val="dk1"/>
              </a:buClr>
              <a:buSzPts val="1100"/>
              <a:buFont typeface="Arial"/>
              <a:buNone/>
            </a:pPr>
            <a:r>
              <a:rPr lang="tr">
                <a:solidFill>
                  <a:srgbClr val="252525"/>
                </a:solidFill>
              </a:rPr>
              <a:t>Since 3 data points from Category A and 2 data points from Category B are adjacent, the data point is classified as Category A.</a:t>
            </a:r>
            <a:endParaRPr>
              <a:solidFill>
                <a:srgbClr val="252525"/>
              </a:solidFill>
            </a:endParaRPr>
          </a:p>
        </p:txBody>
      </p:sp>
      <p:sp>
        <p:nvSpPr>
          <p:cNvPr id="278" name="Google Shape;278;p4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K-Nearest Neighbors</a:t>
            </a:r>
            <a:endParaRPr/>
          </a:p>
        </p:txBody>
      </p:sp>
      <p:pic>
        <p:nvPicPr>
          <p:cNvPr id="279" name="Google Shape;279;p44"/>
          <p:cNvPicPr preferRelativeResize="0"/>
          <p:nvPr/>
        </p:nvPicPr>
        <p:blipFill>
          <a:blip r:embed="rId3">
            <a:alphaModFix/>
          </a:blip>
          <a:stretch>
            <a:fillRect/>
          </a:stretch>
        </p:blipFill>
        <p:spPr>
          <a:xfrm>
            <a:off x="4771825" y="1173351"/>
            <a:ext cx="3496025" cy="27968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83" name="Shape 283"/>
        <p:cNvGrpSpPr/>
        <p:nvPr/>
      </p:nvGrpSpPr>
      <p:grpSpPr>
        <a:xfrm>
          <a:off x="0" y="0"/>
          <a:ext cx="0" cy="0"/>
          <a:chOff x="0" y="0"/>
          <a:chExt cx="0" cy="0"/>
        </a:xfrm>
      </p:grpSpPr>
      <p:sp>
        <p:nvSpPr>
          <p:cNvPr id="284" name="Google Shape;284;p45"/>
          <p:cNvSpPr txBox="1"/>
          <p:nvPr>
            <p:ph idx="1" type="body"/>
          </p:nvPr>
        </p:nvSpPr>
        <p:spPr>
          <a:xfrm>
            <a:off x="311700" y="1152475"/>
            <a:ext cx="4192800" cy="34164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tr">
                <a:highlight>
                  <a:srgbClr val="FFFFFF"/>
                </a:highlight>
              </a:rPr>
              <a:t>Mesafe Ölçümleri</a:t>
            </a:r>
            <a:endParaRPr b="1">
              <a:highlight>
                <a:srgbClr val="FFFFFF"/>
              </a:highlight>
            </a:endParaRPr>
          </a:p>
          <a:p>
            <a:pPr indent="0" lvl="0" marL="0" rtl="0" algn="l">
              <a:spcBef>
                <a:spcPts val="1200"/>
              </a:spcBef>
              <a:spcAft>
                <a:spcPts val="0"/>
              </a:spcAft>
              <a:buNone/>
            </a:pPr>
            <a:r>
              <a:rPr lang="tr"/>
              <a:t>Problemin içeriğine bağlı olarak, farklı uzaklık ölçütleri kullanılabilir.</a:t>
            </a:r>
            <a:endParaRPr b="1">
              <a:highlight>
                <a:srgbClr val="FFFFFF"/>
              </a:highlight>
            </a:endParaRPr>
          </a:p>
          <a:p>
            <a:pPr indent="-317500" lvl="0" marL="457200" rtl="0" algn="l">
              <a:lnSpc>
                <a:spcPct val="115000"/>
              </a:lnSpc>
              <a:spcBef>
                <a:spcPts val="1200"/>
              </a:spcBef>
              <a:spcAft>
                <a:spcPts val="0"/>
              </a:spcAft>
              <a:buSzPts val="1400"/>
              <a:buChar char="●"/>
            </a:pPr>
            <a:r>
              <a:rPr lang="tr">
                <a:highlight>
                  <a:srgbClr val="FF9900"/>
                </a:highlight>
              </a:rPr>
              <a:t>Minkowski mesafesi</a:t>
            </a:r>
            <a:r>
              <a:rPr lang="tr">
                <a:highlight>
                  <a:srgbClr val="FFFFFF"/>
                </a:highlight>
              </a:rPr>
              <a:t>, C </a:t>
            </a:r>
            <a:r>
              <a:rPr lang="tr">
                <a:solidFill>
                  <a:srgbClr val="292929"/>
                </a:solidFill>
                <a:highlight>
                  <a:srgbClr val="FFFFFF"/>
                </a:highlight>
              </a:rPr>
              <a:t>değişkenine bağlı bir uzaklık hesaplamak isteniyorsa Minkowski yöntemi kullanılır.</a:t>
            </a:r>
            <a:endParaRPr>
              <a:highlight>
                <a:srgbClr val="FFFFFF"/>
              </a:highlight>
            </a:endParaRPr>
          </a:p>
          <a:p>
            <a:pPr indent="-317500" lvl="0" marL="457200" rtl="0" algn="l">
              <a:lnSpc>
                <a:spcPct val="115000"/>
              </a:lnSpc>
              <a:spcBef>
                <a:spcPts val="0"/>
              </a:spcBef>
              <a:spcAft>
                <a:spcPts val="0"/>
              </a:spcAft>
              <a:buSzPts val="1400"/>
              <a:buChar char="●"/>
            </a:pPr>
            <a:r>
              <a:rPr lang="tr">
                <a:highlight>
                  <a:srgbClr val="FFFFFF"/>
                </a:highlight>
              </a:rPr>
              <a:t>C = 1 olduğunda formül </a:t>
            </a:r>
            <a:r>
              <a:rPr lang="tr">
                <a:highlight>
                  <a:srgbClr val="FF9900"/>
                </a:highlight>
              </a:rPr>
              <a:t>Manhattan mesafesini</a:t>
            </a:r>
            <a:r>
              <a:rPr lang="tr">
                <a:highlight>
                  <a:srgbClr val="FFFFFF"/>
                </a:highlight>
              </a:rPr>
              <a:t> verir </a:t>
            </a:r>
            <a:endParaRPr b="1">
              <a:highlight>
                <a:srgbClr val="FFFFFF"/>
              </a:highlight>
            </a:endParaRPr>
          </a:p>
          <a:p>
            <a:pPr indent="-317500" lvl="0" marL="457200" rtl="0" algn="l">
              <a:lnSpc>
                <a:spcPct val="115000"/>
              </a:lnSpc>
              <a:spcBef>
                <a:spcPts val="0"/>
              </a:spcBef>
              <a:spcAft>
                <a:spcPts val="0"/>
              </a:spcAft>
              <a:buSzPts val="1400"/>
              <a:buChar char="●"/>
            </a:pPr>
            <a:r>
              <a:rPr lang="tr">
                <a:highlight>
                  <a:srgbClr val="FFFFFF"/>
                </a:highlight>
              </a:rPr>
              <a:t>C = 2 olduğunda, </a:t>
            </a:r>
            <a:r>
              <a:rPr lang="tr">
                <a:highlight>
                  <a:srgbClr val="FF9900"/>
                </a:highlight>
              </a:rPr>
              <a:t>Öklid mesafesini</a:t>
            </a:r>
            <a:r>
              <a:rPr lang="tr">
                <a:highlight>
                  <a:srgbClr val="FFFFFF"/>
                </a:highlight>
              </a:rPr>
              <a:t> verir</a:t>
            </a:r>
            <a:endParaRPr b="1">
              <a:highlight>
                <a:srgbClr val="FFFFFF"/>
              </a:highlight>
            </a:endParaRPr>
          </a:p>
          <a:p>
            <a:pPr indent="-317500" lvl="0" marL="457200" rtl="0" algn="l">
              <a:lnSpc>
                <a:spcPct val="115000"/>
              </a:lnSpc>
              <a:spcBef>
                <a:spcPts val="0"/>
              </a:spcBef>
              <a:spcAft>
                <a:spcPts val="0"/>
              </a:spcAft>
              <a:buSzPts val="1400"/>
              <a:buChar char="●"/>
            </a:pPr>
            <a:r>
              <a:rPr lang="tr">
                <a:highlight>
                  <a:srgbClr val="FFFFFF"/>
                </a:highlight>
              </a:rPr>
              <a:t>Hamming mesafesi iki adet ikili dizi arasındaki benzerliği verir</a:t>
            </a:r>
            <a:endParaRPr b="1"/>
          </a:p>
          <a:p>
            <a:pPr indent="0" lvl="0" marL="0" rtl="0" algn="l">
              <a:spcBef>
                <a:spcPts val="800"/>
              </a:spcBef>
              <a:spcAft>
                <a:spcPts val="1200"/>
              </a:spcAft>
              <a:buNone/>
            </a:pPr>
            <a:r>
              <a:t/>
            </a:r>
            <a:endParaRPr b="1">
              <a:solidFill>
                <a:srgbClr val="333333"/>
              </a:solidFill>
              <a:highlight>
                <a:srgbClr val="FFFFFF"/>
              </a:highlight>
            </a:endParaRPr>
          </a:p>
        </p:txBody>
      </p:sp>
      <p:sp>
        <p:nvSpPr>
          <p:cNvPr id="285" name="Google Shape;285;p4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K-Nearest Neighbors</a:t>
            </a:r>
            <a:endParaRPr/>
          </a:p>
        </p:txBody>
      </p:sp>
      <p:pic>
        <p:nvPicPr>
          <p:cNvPr id="286" name="Google Shape;286;p45"/>
          <p:cNvPicPr preferRelativeResize="0"/>
          <p:nvPr/>
        </p:nvPicPr>
        <p:blipFill rotWithShape="1">
          <a:blip r:embed="rId3">
            <a:alphaModFix/>
          </a:blip>
          <a:srcRect b="0" l="11948" r="17139" t="0"/>
          <a:stretch/>
        </p:blipFill>
        <p:spPr>
          <a:xfrm>
            <a:off x="4668175" y="1174425"/>
            <a:ext cx="1709100" cy="700799"/>
          </a:xfrm>
          <a:prstGeom prst="rect">
            <a:avLst/>
          </a:prstGeom>
          <a:noFill/>
          <a:ln>
            <a:noFill/>
          </a:ln>
        </p:spPr>
      </p:pic>
      <p:sp>
        <p:nvSpPr>
          <p:cNvPr id="287" name="Google Shape;287;p45"/>
          <p:cNvSpPr txBox="1"/>
          <p:nvPr/>
        </p:nvSpPr>
        <p:spPr>
          <a:xfrm>
            <a:off x="4833773" y="2031925"/>
            <a:ext cx="14925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tr" sz="1200">
                <a:solidFill>
                  <a:srgbClr val="292929"/>
                </a:solidFill>
                <a:highlight>
                  <a:srgbClr val="FF9900"/>
                </a:highlight>
                <a:latin typeface="Century"/>
                <a:ea typeface="Century"/>
                <a:cs typeface="Century"/>
                <a:sym typeface="Century"/>
              </a:rPr>
              <a:t>Manhattan distance</a:t>
            </a:r>
            <a:endParaRPr sz="1200">
              <a:highlight>
                <a:srgbClr val="FF9900"/>
              </a:highlight>
              <a:latin typeface="Century"/>
              <a:ea typeface="Century"/>
              <a:cs typeface="Century"/>
              <a:sym typeface="Century"/>
            </a:endParaRPr>
          </a:p>
        </p:txBody>
      </p:sp>
      <p:pic>
        <p:nvPicPr>
          <p:cNvPr id="288" name="Google Shape;288;p45"/>
          <p:cNvPicPr preferRelativeResize="0"/>
          <p:nvPr/>
        </p:nvPicPr>
        <p:blipFill>
          <a:blip r:embed="rId4">
            <a:alphaModFix/>
          </a:blip>
          <a:stretch>
            <a:fillRect/>
          </a:stretch>
        </p:blipFill>
        <p:spPr>
          <a:xfrm>
            <a:off x="4504575" y="2642300"/>
            <a:ext cx="2036282" cy="700800"/>
          </a:xfrm>
          <a:prstGeom prst="rect">
            <a:avLst/>
          </a:prstGeom>
          <a:noFill/>
          <a:ln>
            <a:noFill/>
          </a:ln>
        </p:spPr>
      </p:pic>
      <p:pic>
        <p:nvPicPr>
          <p:cNvPr id="289" name="Google Shape;289;p45"/>
          <p:cNvPicPr preferRelativeResize="0"/>
          <p:nvPr/>
        </p:nvPicPr>
        <p:blipFill rotWithShape="1">
          <a:blip r:embed="rId5">
            <a:alphaModFix/>
          </a:blip>
          <a:srcRect b="0" l="3942" r="6867" t="0"/>
          <a:stretch/>
        </p:blipFill>
        <p:spPr>
          <a:xfrm>
            <a:off x="6733825" y="2571750"/>
            <a:ext cx="2068072" cy="771350"/>
          </a:xfrm>
          <a:prstGeom prst="rect">
            <a:avLst/>
          </a:prstGeom>
          <a:noFill/>
          <a:ln>
            <a:noFill/>
          </a:ln>
        </p:spPr>
      </p:pic>
      <p:sp>
        <p:nvSpPr>
          <p:cNvPr id="290" name="Google Shape;290;p45"/>
          <p:cNvSpPr txBox="1"/>
          <p:nvPr/>
        </p:nvSpPr>
        <p:spPr>
          <a:xfrm>
            <a:off x="4854463" y="3484675"/>
            <a:ext cx="14511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tr" sz="1200">
                <a:solidFill>
                  <a:srgbClr val="292929"/>
                </a:solidFill>
                <a:highlight>
                  <a:srgbClr val="FF9900"/>
                </a:highlight>
                <a:latin typeface="Century"/>
                <a:ea typeface="Century"/>
                <a:cs typeface="Century"/>
                <a:sym typeface="Century"/>
              </a:rPr>
              <a:t>Euclidean distance</a:t>
            </a:r>
            <a:endParaRPr sz="1200">
              <a:highlight>
                <a:srgbClr val="FF9900"/>
              </a:highlight>
              <a:latin typeface="Century"/>
              <a:ea typeface="Century"/>
              <a:cs typeface="Century"/>
              <a:sym typeface="Century"/>
            </a:endParaRPr>
          </a:p>
        </p:txBody>
      </p:sp>
      <p:sp>
        <p:nvSpPr>
          <p:cNvPr id="291" name="Google Shape;291;p45"/>
          <p:cNvSpPr txBox="1"/>
          <p:nvPr/>
        </p:nvSpPr>
        <p:spPr>
          <a:xfrm>
            <a:off x="7004650" y="3484675"/>
            <a:ext cx="15264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tr" sz="1200">
                <a:solidFill>
                  <a:srgbClr val="292929"/>
                </a:solidFill>
                <a:highlight>
                  <a:srgbClr val="FF9900"/>
                </a:highlight>
                <a:latin typeface="Century"/>
                <a:ea typeface="Century"/>
                <a:cs typeface="Century"/>
                <a:sym typeface="Century"/>
              </a:rPr>
              <a:t>Minkowski distance</a:t>
            </a:r>
            <a:endParaRPr sz="1200">
              <a:highlight>
                <a:srgbClr val="FF9900"/>
              </a:highlight>
              <a:latin typeface="Century"/>
              <a:ea typeface="Century"/>
              <a:cs typeface="Century"/>
              <a:sym typeface="Century"/>
            </a:endParaRPr>
          </a:p>
        </p:txBody>
      </p:sp>
      <p:pic>
        <p:nvPicPr>
          <p:cNvPr id="292" name="Google Shape;292;p45"/>
          <p:cNvPicPr preferRelativeResize="0"/>
          <p:nvPr/>
        </p:nvPicPr>
        <p:blipFill rotWithShape="1">
          <a:blip r:embed="rId6">
            <a:alphaModFix/>
          </a:blip>
          <a:srcRect b="61091" l="17578" r="12442" t="10856"/>
          <a:stretch/>
        </p:blipFill>
        <p:spPr>
          <a:xfrm>
            <a:off x="7021625" y="1202350"/>
            <a:ext cx="1492500" cy="646997"/>
          </a:xfrm>
          <a:prstGeom prst="rect">
            <a:avLst/>
          </a:prstGeom>
          <a:noFill/>
          <a:ln>
            <a:noFill/>
          </a:ln>
        </p:spPr>
      </p:pic>
      <p:sp>
        <p:nvSpPr>
          <p:cNvPr id="293" name="Google Shape;293;p45"/>
          <p:cNvSpPr txBox="1"/>
          <p:nvPr/>
        </p:nvSpPr>
        <p:spPr>
          <a:xfrm>
            <a:off x="7004663" y="2017825"/>
            <a:ext cx="15264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tr" sz="1200">
                <a:solidFill>
                  <a:srgbClr val="292929"/>
                </a:solidFill>
                <a:highlight>
                  <a:srgbClr val="FF9900"/>
                </a:highlight>
                <a:latin typeface="Century"/>
                <a:ea typeface="Century"/>
                <a:cs typeface="Century"/>
                <a:sym typeface="Century"/>
              </a:rPr>
              <a:t>Hamming distance</a:t>
            </a:r>
            <a:endParaRPr sz="1200">
              <a:highlight>
                <a:srgbClr val="FF9900"/>
              </a:highlight>
              <a:latin typeface="Century"/>
              <a:ea typeface="Century"/>
              <a:cs typeface="Century"/>
              <a:sym typeface="Century"/>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4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Support Vector Machine (SVM)</a:t>
            </a:r>
            <a:endParaRPr/>
          </a:p>
        </p:txBody>
      </p:sp>
      <p:sp>
        <p:nvSpPr>
          <p:cNvPr id="299" name="Google Shape;299;p46"/>
          <p:cNvSpPr txBox="1"/>
          <p:nvPr>
            <p:ph idx="1" type="body"/>
          </p:nvPr>
        </p:nvSpPr>
        <p:spPr>
          <a:xfrm>
            <a:off x="311700" y="1152475"/>
            <a:ext cx="4191600" cy="3416400"/>
          </a:xfrm>
          <a:prstGeom prst="rect">
            <a:avLst/>
          </a:prstGeom>
        </p:spPr>
        <p:txBody>
          <a:bodyPr anchorCtr="0" anchor="t" bIns="91425" lIns="91425" spcFirstLastPara="1" rIns="91425" wrap="square" tIns="91425">
            <a:noAutofit/>
          </a:bodyPr>
          <a:lstStyle/>
          <a:p>
            <a:pPr indent="0" lvl="0" marL="0" rtl="0" algn="l">
              <a:lnSpc>
                <a:spcPct val="135714"/>
              </a:lnSpc>
              <a:spcBef>
                <a:spcPts val="0"/>
              </a:spcBef>
              <a:spcAft>
                <a:spcPts val="0"/>
              </a:spcAft>
              <a:buClr>
                <a:schemeClr val="dk1"/>
              </a:buClr>
              <a:buSzPts val="1100"/>
              <a:buFont typeface="Arial"/>
              <a:buNone/>
            </a:pPr>
            <a:r>
              <a:rPr lang="tr">
                <a:solidFill>
                  <a:srgbClr val="292929"/>
                </a:solidFill>
                <a:highlight>
                  <a:srgbClr val="FFFFFF"/>
                </a:highlight>
              </a:rPr>
              <a:t>SVM is a powerful and versatile Machine Learning model capable of linear or nonlinear classification, regression and even outlier detection.</a:t>
            </a:r>
            <a:endParaRPr>
              <a:solidFill>
                <a:srgbClr val="292929"/>
              </a:solidFill>
              <a:highlight>
                <a:srgbClr val="FFFFFF"/>
              </a:highlight>
            </a:endParaRPr>
          </a:p>
          <a:p>
            <a:pPr indent="0" lvl="0" marL="0" rtl="0" algn="l">
              <a:lnSpc>
                <a:spcPct val="135714"/>
              </a:lnSpc>
              <a:spcBef>
                <a:spcPts val="0"/>
              </a:spcBef>
              <a:spcAft>
                <a:spcPts val="0"/>
              </a:spcAft>
              <a:buClr>
                <a:schemeClr val="dk1"/>
              </a:buClr>
              <a:buSzPts val="1100"/>
              <a:buFont typeface="Arial"/>
              <a:buNone/>
            </a:pPr>
            <a:r>
              <a:t/>
            </a:r>
            <a:endParaRPr>
              <a:solidFill>
                <a:srgbClr val="292929"/>
              </a:solidFill>
              <a:highlight>
                <a:srgbClr val="FFFFFF"/>
              </a:highlight>
            </a:endParaRPr>
          </a:p>
          <a:p>
            <a:pPr indent="-317500" lvl="0" marL="457200" rtl="0" algn="l">
              <a:lnSpc>
                <a:spcPct val="135714"/>
              </a:lnSpc>
              <a:spcBef>
                <a:spcPts val="0"/>
              </a:spcBef>
              <a:spcAft>
                <a:spcPts val="0"/>
              </a:spcAft>
              <a:buClr>
                <a:srgbClr val="292929"/>
              </a:buClr>
              <a:buSzPts val="1400"/>
              <a:buChar char="●"/>
            </a:pPr>
            <a:r>
              <a:rPr lang="tr">
                <a:solidFill>
                  <a:srgbClr val="292929"/>
                </a:solidFill>
                <a:highlight>
                  <a:srgbClr val="FFFFFF"/>
                </a:highlight>
              </a:rPr>
              <a:t>SVMs are particularly well suited for classifying complex small or medium datasets</a:t>
            </a:r>
            <a:endParaRPr>
              <a:solidFill>
                <a:srgbClr val="292929"/>
              </a:solidFill>
              <a:highlight>
                <a:srgbClr val="FFFFFF"/>
              </a:highlight>
            </a:endParaRPr>
          </a:p>
          <a:p>
            <a:pPr indent="-317500" lvl="0" marL="457200" rtl="0" algn="l">
              <a:lnSpc>
                <a:spcPct val="135714"/>
              </a:lnSpc>
              <a:spcBef>
                <a:spcPts val="0"/>
              </a:spcBef>
              <a:spcAft>
                <a:spcPts val="0"/>
              </a:spcAft>
              <a:buClr>
                <a:srgbClr val="292929"/>
              </a:buClr>
              <a:buSzPts val="1400"/>
              <a:buChar char="●"/>
            </a:pPr>
            <a:r>
              <a:rPr lang="tr">
                <a:solidFill>
                  <a:srgbClr val="292929"/>
                </a:solidFill>
                <a:highlight>
                  <a:srgbClr val="FFFFFF"/>
                </a:highlight>
              </a:rPr>
              <a:t>Adding new data points to the plane does not affect the Decision Boundary line and support Vectors</a:t>
            </a:r>
            <a:endParaRPr>
              <a:solidFill>
                <a:srgbClr val="292929"/>
              </a:solidFill>
              <a:highlight>
                <a:srgbClr val="FFFFFF"/>
              </a:highlight>
            </a:endParaRPr>
          </a:p>
          <a:p>
            <a:pPr indent="0" lvl="0" marL="0" rtl="0" algn="l">
              <a:lnSpc>
                <a:spcPct val="135714"/>
              </a:lnSpc>
              <a:spcBef>
                <a:spcPts val="0"/>
              </a:spcBef>
              <a:spcAft>
                <a:spcPts val="0"/>
              </a:spcAft>
              <a:buNone/>
            </a:pPr>
            <a:r>
              <a:t/>
            </a:r>
            <a:endParaRPr>
              <a:solidFill>
                <a:srgbClr val="292929"/>
              </a:solidFill>
              <a:highlight>
                <a:srgbClr val="FFFFFF"/>
              </a:highlight>
            </a:endParaRPr>
          </a:p>
        </p:txBody>
      </p:sp>
      <p:pic>
        <p:nvPicPr>
          <p:cNvPr id="300" name="Google Shape;300;p46"/>
          <p:cNvPicPr preferRelativeResize="0"/>
          <p:nvPr/>
        </p:nvPicPr>
        <p:blipFill>
          <a:blip r:embed="rId3">
            <a:alphaModFix/>
          </a:blip>
          <a:stretch>
            <a:fillRect/>
          </a:stretch>
        </p:blipFill>
        <p:spPr>
          <a:xfrm>
            <a:off x="4503350" y="1339475"/>
            <a:ext cx="3730875" cy="30424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4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Support Vector Machine (SVM)</a:t>
            </a:r>
            <a:endParaRPr/>
          </a:p>
        </p:txBody>
      </p:sp>
      <p:sp>
        <p:nvSpPr>
          <p:cNvPr id="306" name="Google Shape;306;p47"/>
          <p:cNvSpPr txBox="1"/>
          <p:nvPr>
            <p:ph idx="1" type="body"/>
          </p:nvPr>
        </p:nvSpPr>
        <p:spPr>
          <a:xfrm>
            <a:off x="311700" y="1152475"/>
            <a:ext cx="5088000" cy="2280000"/>
          </a:xfrm>
          <a:prstGeom prst="rect">
            <a:avLst/>
          </a:prstGeom>
        </p:spPr>
        <p:txBody>
          <a:bodyPr anchorCtr="0" anchor="t" bIns="91425" lIns="91425" spcFirstLastPara="1" rIns="91425" wrap="square" tIns="91425">
            <a:noAutofit/>
          </a:bodyPr>
          <a:lstStyle/>
          <a:p>
            <a:pPr indent="0" lvl="0" marL="0" rtl="0" algn="l">
              <a:lnSpc>
                <a:spcPct val="135714"/>
              </a:lnSpc>
              <a:spcBef>
                <a:spcPts val="0"/>
              </a:spcBef>
              <a:spcAft>
                <a:spcPts val="0"/>
              </a:spcAft>
              <a:buClr>
                <a:schemeClr val="dk1"/>
              </a:buClr>
              <a:buSzPts val="1100"/>
              <a:buFont typeface="Arial"/>
              <a:buNone/>
            </a:pPr>
            <a:r>
              <a:rPr lang="tr">
                <a:solidFill>
                  <a:srgbClr val="292929"/>
                </a:solidFill>
                <a:highlight>
                  <a:schemeClr val="lt1"/>
                </a:highlight>
              </a:rPr>
              <a:t>In the example below, the middle line is the Decision Boundary that separates the classes, while the dashed lines on the +-1 margins of this line are Support Vectors.</a:t>
            </a:r>
            <a:endParaRPr>
              <a:solidFill>
                <a:srgbClr val="292929"/>
              </a:solidFill>
              <a:highlight>
                <a:schemeClr val="lt1"/>
              </a:highlight>
            </a:endParaRPr>
          </a:p>
          <a:p>
            <a:pPr indent="0" lvl="0" marL="0" rtl="0" algn="l">
              <a:lnSpc>
                <a:spcPct val="135714"/>
              </a:lnSpc>
              <a:spcBef>
                <a:spcPts val="0"/>
              </a:spcBef>
              <a:spcAft>
                <a:spcPts val="0"/>
              </a:spcAft>
              <a:buClr>
                <a:schemeClr val="dk1"/>
              </a:buClr>
              <a:buSzPts val="1100"/>
              <a:buFont typeface="Arial"/>
              <a:buNone/>
            </a:pPr>
            <a:r>
              <a:t/>
            </a:r>
            <a:endParaRPr>
              <a:solidFill>
                <a:srgbClr val="292929"/>
              </a:solidFill>
              <a:highlight>
                <a:schemeClr val="lt1"/>
              </a:highlight>
            </a:endParaRPr>
          </a:p>
          <a:p>
            <a:pPr indent="0" lvl="0" marL="0" rtl="0" algn="l">
              <a:lnSpc>
                <a:spcPct val="135714"/>
              </a:lnSpc>
              <a:spcBef>
                <a:spcPts val="0"/>
              </a:spcBef>
              <a:spcAft>
                <a:spcPts val="0"/>
              </a:spcAft>
              <a:buClr>
                <a:schemeClr val="dk1"/>
              </a:buClr>
              <a:buSzPts val="1100"/>
              <a:buFont typeface="Arial"/>
              <a:buNone/>
            </a:pPr>
            <a:r>
              <a:rPr lang="tr">
                <a:solidFill>
                  <a:srgbClr val="292929"/>
                </a:solidFill>
                <a:highlight>
                  <a:schemeClr val="lt1"/>
                </a:highlight>
              </a:rPr>
              <a:t>SVM can be thought of as the widest street between two classes of data.</a:t>
            </a:r>
            <a:endParaRPr>
              <a:solidFill>
                <a:srgbClr val="292929"/>
              </a:solidFill>
              <a:highlight>
                <a:schemeClr val="lt1"/>
              </a:highlight>
            </a:endParaRPr>
          </a:p>
          <a:p>
            <a:pPr indent="0" lvl="0" marL="0" rtl="0" algn="l">
              <a:lnSpc>
                <a:spcPct val="135714"/>
              </a:lnSpc>
              <a:spcBef>
                <a:spcPts val="0"/>
              </a:spcBef>
              <a:spcAft>
                <a:spcPts val="0"/>
              </a:spcAft>
              <a:buClr>
                <a:schemeClr val="dk1"/>
              </a:buClr>
              <a:buSzPts val="1100"/>
              <a:buFont typeface="Arial"/>
              <a:buNone/>
            </a:pPr>
            <a:r>
              <a:t/>
            </a:r>
            <a:endParaRPr>
              <a:solidFill>
                <a:srgbClr val="292929"/>
              </a:solidFill>
              <a:highlight>
                <a:schemeClr val="lt1"/>
              </a:highlight>
            </a:endParaRPr>
          </a:p>
          <a:p>
            <a:pPr indent="0" lvl="0" marL="0" rtl="0" algn="l">
              <a:lnSpc>
                <a:spcPct val="135714"/>
              </a:lnSpc>
              <a:spcBef>
                <a:spcPts val="0"/>
              </a:spcBef>
              <a:spcAft>
                <a:spcPts val="0"/>
              </a:spcAft>
              <a:buClr>
                <a:schemeClr val="dk1"/>
              </a:buClr>
              <a:buSzPts val="1100"/>
              <a:buFont typeface="Arial"/>
              <a:buNone/>
            </a:pPr>
            <a:r>
              <a:rPr lang="tr">
                <a:solidFill>
                  <a:srgbClr val="292929"/>
                </a:solidFill>
                <a:highlight>
                  <a:schemeClr val="lt1"/>
                </a:highlight>
              </a:rPr>
              <a:t>SVMs are sensitive to feature scaling</a:t>
            </a:r>
            <a:endParaRPr>
              <a:solidFill>
                <a:srgbClr val="292929"/>
              </a:solidFill>
              <a:highlight>
                <a:schemeClr val="lt1"/>
              </a:highlight>
            </a:endParaRPr>
          </a:p>
          <a:p>
            <a:pPr indent="0" lvl="0" marL="0" rtl="0" algn="l">
              <a:lnSpc>
                <a:spcPct val="135714"/>
              </a:lnSpc>
              <a:spcBef>
                <a:spcPts val="0"/>
              </a:spcBef>
              <a:spcAft>
                <a:spcPts val="0"/>
              </a:spcAft>
              <a:buNone/>
            </a:pPr>
            <a:r>
              <a:t/>
            </a:r>
            <a:endParaRPr>
              <a:solidFill>
                <a:srgbClr val="292929"/>
              </a:solidFill>
              <a:highlight>
                <a:schemeClr val="lt1"/>
              </a:highlight>
            </a:endParaRPr>
          </a:p>
        </p:txBody>
      </p:sp>
      <p:pic>
        <p:nvPicPr>
          <p:cNvPr id="307" name="Google Shape;307;p47"/>
          <p:cNvPicPr preferRelativeResize="0"/>
          <p:nvPr/>
        </p:nvPicPr>
        <p:blipFill>
          <a:blip r:embed="rId3">
            <a:alphaModFix/>
          </a:blip>
          <a:stretch>
            <a:fillRect/>
          </a:stretch>
        </p:blipFill>
        <p:spPr>
          <a:xfrm>
            <a:off x="5399700" y="1149725"/>
            <a:ext cx="3487600" cy="2844025"/>
          </a:xfrm>
          <a:prstGeom prst="rect">
            <a:avLst/>
          </a:prstGeom>
          <a:noFill/>
          <a:ln>
            <a:noFill/>
          </a:ln>
        </p:spPr>
      </p:pic>
      <p:pic>
        <p:nvPicPr>
          <p:cNvPr id="308" name="Google Shape;308;p47"/>
          <p:cNvPicPr preferRelativeResize="0"/>
          <p:nvPr/>
        </p:nvPicPr>
        <p:blipFill rotWithShape="1">
          <a:blip r:embed="rId4">
            <a:alphaModFix/>
          </a:blip>
          <a:srcRect b="13547" l="1854" r="0" t="5085"/>
          <a:stretch/>
        </p:blipFill>
        <p:spPr>
          <a:xfrm>
            <a:off x="414325" y="3649475"/>
            <a:ext cx="4882752" cy="11689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48"/>
          <p:cNvSpPr txBox="1"/>
          <p:nvPr>
            <p:ph idx="1" type="body"/>
          </p:nvPr>
        </p:nvSpPr>
        <p:spPr>
          <a:xfrm>
            <a:off x="311700" y="1152475"/>
            <a:ext cx="4446300" cy="34164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tr" sz="1350"/>
              <a:t>The distance between the Decision Boundary line and the data point closest to it determines the Margin. Margin is the width at which the limit can be increased before reaching the data point. Some misclassification must be allowed so that the SVM model does not fit so well into outliers.</a:t>
            </a:r>
            <a:endParaRPr sz="1350"/>
          </a:p>
          <a:p>
            <a:pPr indent="0" lvl="0" marL="0" rtl="0" algn="l">
              <a:lnSpc>
                <a:spcPct val="115000"/>
              </a:lnSpc>
              <a:spcBef>
                <a:spcPts val="1200"/>
              </a:spcBef>
              <a:spcAft>
                <a:spcPts val="0"/>
              </a:spcAft>
              <a:buClr>
                <a:schemeClr val="dk1"/>
              </a:buClr>
              <a:buSzPts val="1100"/>
              <a:buFont typeface="Arial"/>
              <a:buNone/>
            </a:pPr>
            <a:r>
              <a:rPr b="1" lang="tr" sz="1350"/>
              <a:t>Hard Margin</a:t>
            </a:r>
            <a:r>
              <a:rPr lang="tr" sz="1350"/>
              <a:t> means that the data does not fall within the margin limits. In other words, it means that the model overfits the data and does not allow misclassification.</a:t>
            </a:r>
            <a:endParaRPr sz="1350"/>
          </a:p>
          <a:p>
            <a:pPr indent="0" lvl="0" marL="0" rtl="0" algn="l">
              <a:lnSpc>
                <a:spcPct val="115000"/>
              </a:lnSpc>
              <a:spcBef>
                <a:spcPts val="1200"/>
              </a:spcBef>
              <a:spcAft>
                <a:spcPts val="0"/>
              </a:spcAft>
              <a:buClr>
                <a:schemeClr val="dk1"/>
              </a:buClr>
              <a:buSzPts val="1100"/>
              <a:buFont typeface="Arial"/>
              <a:buNone/>
            </a:pPr>
            <a:r>
              <a:rPr b="1" lang="tr" sz="1350"/>
              <a:t>Soft Margin</a:t>
            </a:r>
            <a:r>
              <a:rPr lang="tr" sz="1350"/>
              <a:t>, Soft Margin is when some data falls within Support Vectors boundaries. In other words, some misclassifications are tolerated in classification.</a:t>
            </a:r>
            <a:endParaRPr sz="1350"/>
          </a:p>
          <a:p>
            <a:pPr indent="0" lvl="0" marL="0" rtl="0" algn="l">
              <a:lnSpc>
                <a:spcPct val="115000"/>
              </a:lnSpc>
              <a:spcBef>
                <a:spcPts val="1200"/>
              </a:spcBef>
              <a:spcAft>
                <a:spcPts val="1200"/>
              </a:spcAft>
              <a:buNone/>
            </a:pPr>
            <a:r>
              <a:t/>
            </a:r>
            <a:endParaRPr sz="1350"/>
          </a:p>
        </p:txBody>
      </p:sp>
      <p:sp>
        <p:nvSpPr>
          <p:cNvPr id="314" name="Google Shape;314;p4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Hard Margin ve Soft Margin</a:t>
            </a:r>
            <a:endParaRPr/>
          </a:p>
        </p:txBody>
      </p:sp>
      <p:pic>
        <p:nvPicPr>
          <p:cNvPr id="315" name="Google Shape;315;p48"/>
          <p:cNvPicPr preferRelativeResize="0"/>
          <p:nvPr/>
        </p:nvPicPr>
        <p:blipFill>
          <a:blip r:embed="rId3">
            <a:alphaModFix/>
          </a:blip>
          <a:stretch>
            <a:fillRect/>
          </a:stretch>
        </p:blipFill>
        <p:spPr>
          <a:xfrm>
            <a:off x="4832400" y="1780988"/>
            <a:ext cx="3999900" cy="2159374"/>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4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Hard Margin vs Soft Margin</a:t>
            </a:r>
            <a:endParaRPr/>
          </a:p>
        </p:txBody>
      </p:sp>
      <p:sp>
        <p:nvSpPr>
          <p:cNvPr id="321" name="Google Shape;321;p49"/>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tr"/>
              <a:t>Hard Margin: </a:t>
            </a:r>
            <a:r>
              <a:rPr lang="tr"/>
              <a:t>Hard Margin works if the data can be separated linearly.</a:t>
            </a:r>
            <a:endParaRPr/>
          </a:p>
          <a:p>
            <a:pPr indent="0" lvl="0" marL="0" rtl="0" algn="l">
              <a:spcBef>
                <a:spcPts val="1200"/>
              </a:spcBef>
              <a:spcAft>
                <a:spcPts val="0"/>
              </a:spcAft>
              <a:buNone/>
            </a:pPr>
            <a:r>
              <a:rPr lang="tr"/>
              <a:t>If our model does not tolerate misclassifications, the difference between the boundary observations and the threshold is the Hard Margin.</a:t>
            </a:r>
            <a:endParaRPr/>
          </a:p>
          <a:p>
            <a:pPr indent="0" lvl="0" marL="0" rtl="0" algn="l">
              <a:spcBef>
                <a:spcPts val="1200"/>
              </a:spcBef>
              <a:spcAft>
                <a:spcPts val="1200"/>
              </a:spcAft>
              <a:buNone/>
            </a:pPr>
            <a:r>
              <a:t/>
            </a:r>
            <a:endParaRPr/>
          </a:p>
        </p:txBody>
      </p:sp>
      <p:sp>
        <p:nvSpPr>
          <p:cNvPr id="322" name="Google Shape;322;p49"/>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tr"/>
              <a:t>Soft Margin: </a:t>
            </a:r>
            <a:r>
              <a:rPr lang="tr"/>
              <a:t>In order to avoid the outlier problem in Hard Margin, a more flexible model should be used. This flexibility is to allow some misclassification.</a:t>
            </a:r>
            <a:endParaRPr/>
          </a:p>
          <a:p>
            <a:pPr indent="0" lvl="0" marL="0" rtl="0" algn="l">
              <a:spcBef>
                <a:spcPts val="1200"/>
              </a:spcBef>
              <a:spcAft>
                <a:spcPts val="0"/>
              </a:spcAft>
              <a:buClr>
                <a:schemeClr val="dk1"/>
              </a:buClr>
              <a:buSzPts val="1100"/>
              <a:buFont typeface="Arial"/>
              <a:buNone/>
            </a:pPr>
            <a:r>
              <a:rPr lang="tr"/>
              <a:t>If our model tolerates these misclassifications, the difference between the boundary observations and the threshold is the soft margin.</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pic>
        <p:nvPicPr>
          <p:cNvPr id="323" name="Google Shape;323;p49"/>
          <p:cNvPicPr preferRelativeResize="0"/>
          <p:nvPr/>
        </p:nvPicPr>
        <p:blipFill>
          <a:blip r:embed="rId3">
            <a:alphaModFix/>
          </a:blip>
          <a:stretch>
            <a:fillRect/>
          </a:stretch>
        </p:blipFill>
        <p:spPr>
          <a:xfrm>
            <a:off x="1507025" y="3344400"/>
            <a:ext cx="6129951" cy="15922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5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SVM Kernel Trick</a:t>
            </a:r>
            <a:endParaRPr/>
          </a:p>
        </p:txBody>
      </p:sp>
      <p:sp>
        <p:nvSpPr>
          <p:cNvPr id="329" name="Google Shape;329;p50"/>
          <p:cNvSpPr txBox="1"/>
          <p:nvPr>
            <p:ph idx="1" type="body"/>
          </p:nvPr>
        </p:nvSpPr>
        <p:spPr>
          <a:xfrm>
            <a:off x="311700" y="1152475"/>
            <a:ext cx="4023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tr"/>
              <a:t>SVM tries to classify data linearly, but SVM will not be able to perform performance prediction on data that is not linearly distributed. In such a case, Kernel Trick is used.</a:t>
            </a:r>
            <a:endParaRPr/>
          </a:p>
          <a:p>
            <a:pPr indent="0" lvl="0" marL="0" rtl="0" algn="l">
              <a:spcBef>
                <a:spcPts val="1200"/>
              </a:spcBef>
              <a:spcAft>
                <a:spcPts val="0"/>
              </a:spcAft>
              <a:buClr>
                <a:schemeClr val="dk1"/>
              </a:buClr>
              <a:buSzPts val="1100"/>
              <a:buFont typeface="Arial"/>
              <a:buNone/>
            </a:pPr>
            <a:r>
              <a:rPr b="1" lang="tr" u="sng"/>
              <a:t>Polynomial Kernel </a:t>
            </a:r>
            <a:endParaRPr b="1" u="sng"/>
          </a:p>
          <a:p>
            <a:pPr indent="0" lvl="0" marL="0" rtl="0" algn="l">
              <a:spcBef>
                <a:spcPts val="1200"/>
              </a:spcBef>
              <a:spcAft>
                <a:spcPts val="0"/>
              </a:spcAft>
              <a:buClr>
                <a:schemeClr val="dk1"/>
              </a:buClr>
              <a:buSzPts val="1100"/>
              <a:buFont typeface="Arial"/>
              <a:buNone/>
            </a:pPr>
            <a:r>
              <a:rPr lang="tr"/>
              <a:t>Linear classification is provided by creating a new dimension by increasing the dimension.</a:t>
            </a:r>
            <a:endParaRPr/>
          </a:p>
          <a:p>
            <a:pPr indent="0" lvl="0" marL="0" rtl="0" algn="l">
              <a:spcBef>
                <a:spcPts val="1200"/>
              </a:spcBef>
              <a:spcAft>
                <a:spcPts val="1200"/>
              </a:spcAft>
              <a:buNone/>
            </a:pPr>
            <a:r>
              <a:rPr lang="tr"/>
              <a:t>The size of the data to be best separated by the SVM can be decided by Cross Validation.</a:t>
            </a:r>
            <a:endParaRPr/>
          </a:p>
        </p:txBody>
      </p:sp>
      <p:pic>
        <p:nvPicPr>
          <p:cNvPr id="330" name="Google Shape;330;p50"/>
          <p:cNvPicPr preferRelativeResize="0"/>
          <p:nvPr/>
        </p:nvPicPr>
        <p:blipFill>
          <a:blip r:embed="rId3">
            <a:alphaModFix/>
          </a:blip>
          <a:stretch>
            <a:fillRect/>
          </a:stretch>
        </p:blipFill>
        <p:spPr>
          <a:xfrm>
            <a:off x="4478375" y="3771897"/>
            <a:ext cx="4084526" cy="339053"/>
          </a:xfrm>
          <a:prstGeom prst="rect">
            <a:avLst/>
          </a:prstGeom>
          <a:noFill/>
          <a:ln>
            <a:noFill/>
          </a:ln>
        </p:spPr>
      </p:pic>
      <p:pic>
        <p:nvPicPr>
          <p:cNvPr id="331" name="Google Shape;331;p50"/>
          <p:cNvPicPr preferRelativeResize="0"/>
          <p:nvPr/>
        </p:nvPicPr>
        <p:blipFill>
          <a:blip r:embed="rId4">
            <a:alphaModFix/>
          </a:blip>
          <a:stretch>
            <a:fillRect/>
          </a:stretch>
        </p:blipFill>
        <p:spPr>
          <a:xfrm>
            <a:off x="4478375" y="1192715"/>
            <a:ext cx="4084525" cy="246093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p5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SVM Çekirdek Hilesi</a:t>
            </a:r>
            <a:endParaRPr/>
          </a:p>
        </p:txBody>
      </p:sp>
      <p:sp>
        <p:nvSpPr>
          <p:cNvPr id="337" name="Google Shape;337;p51"/>
          <p:cNvSpPr txBox="1"/>
          <p:nvPr>
            <p:ph idx="1" type="body"/>
          </p:nvPr>
        </p:nvSpPr>
        <p:spPr>
          <a:xfrm>
            <a:off x="311700" y="1152475"/>
            <a:ext cx="38367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tr"/>
              <a:t>As the data is converted to nonlinear form with a high-order polynomial equation, performance loss begins.</a:t>
            </a:r>
            <a:endParaRPr/>
          </a:p>
          <a:p>
            <a:pPr indent="0" lvl="0" marL="0" rtl="0" algn="l">
              <a:spcBef>
                <a:spcPts val="1200"/>
              </a:spcBef>
              <a:spcAft>
                <a:spcPts val="1200"/>
              </a:spcAft>
              <a:buNone/>
            </a:pPr>
            <a:r>
              <a:rPr lang="tr"/>
              <a:t>The kernel trick makes it possible to achieve the same result, even with polynomials of very high order, as if many polynomial features were added without having to add them. Therefore, there is no explosion in the number of features as no features are actually added.</a:t>
            </a:r>
            <a:endParaRPr/>
          </a:p>
        </p:txBody>
      </p:sp>
      <p:pic>
        <p:nvPicPr>
          <p:cNvPr id="338" name="Google Shape;338;p51"/>
          <p:cNvPicPr preferRelativeResize="0"/>
          <p:nvPr/>
        </p:nvPicPr>
        <p:blipFill>
          <a:blip r:embed="rId3">
            <a:alphaModFix/>
          </a:blip>
          <a:stretch>
            <a:fillRect/>
          </a:stretch>
        </p:blipFill>
        <p:spPr>
          <a:xfrm>
            <a:off x="4676650" y="1235310"/>
            <a:ext cx="3956900" cy="267287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sp>
        <p:nvSpPr>
          <p:cNvPr id="81" name="Google Shape;81;p16"/>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tr"/>
              <a:t>Fethi Tekyaygil</a:t>
            </a:r>
            <a:endParaRPr/>
          </a:p>
        </p:txBody>
      </p:sp>
      <p:sp>
        <p:nvSpPr>
          <p:cNvPr id="82" name="Google Shape;82;p16"/>
          <p:cNvSpPr txBox="1"/>
          <p:nvPr>
            <p:ph idx="1" type="subTitle"/>
          </p:nvPr>
        </p:nvSpPr>
        <p:spPr>
          <a:xfrm>
            <a:off x="311700" y="3504000"/>
            <a:ext cx="8520600" cy="872700"/>
          </a:xfrm>
          <a:prstGeom prst="rect">
            <a:avLst/>
          </a:prstGeom>
        </p:spPr>
        <p:txBody>
          <a:bodyPr anchorCtr="0" anchor="t" bIns="91425" lIns="91425" spcFirstLastPara="1" rIns="91425" wrap="square" tIns="91425">
            <a:normAutofit fontScale="32500" lnSpcReduction="20000"/>
          </a:bodyPr>
          <a:lstStyle/>
          <a:p>
            <a:pPr indent="0" lvl="0" marL="0" rtl="0" algn="ctr">
              <a:lnSpc>
                <a:spcPct val="150000"/>
              </a:lnSpc>
              <a:spcBef>
                <a:spcPts val="0"/>
              </a:spcBef>
              <a:spcAft>
                <a:spcPts val="0"/>
              </a:spcAft>
              <a:buNone/>
            </a:pPr>
            <a:r>
              <a:rPr b="1" lang="tr" sz="3786"/>
              <a:t>Twitter</a:t>
            </a:r>
            <a:r>
              <a:rPr lang="tr" sz="3786"/>
              <a:t>: fethidev</a:t>
            </a:r>
            <a:endParaRPr sz="3786"/>
          </a:p>
          <a:p>
            <a:pPr indent="0" lvl="0" marL="0" rtl="0" algn="ctr">
              <a:lnSpc>
                <a:spcPct val="150000"/>
              </a:lnSpc>
              <a:spcBef>
                <a:spcPts val="0"/>
              </a:spcBef>
              <a:spcAft>
                <a:spcPts val="0"/>
              </a:spcAft>
              <a:buClr>
                <a:schemeClr val="dk1"/>
              </a:buClr>
              <a:buSzPct val="29050"/>
              <a:buFont typeface="Arial"/>
              <a:buNone/>
            </a:pPr>
            <a:r>
              <a:rPr b="1" lang="tr" sz="3786"/>
              <a:t>L</a:t>
            </a:r>
            <a:r>
              <a:rPr b="1" lang="tr" sz="3786"/>
              <a:t>inkedIn</a:t>
            </a:r>
            <a:r>
              <a:rPr lang="tr" sz="3786"/>
              <a:t>: fethi-tekyaygil</a:t>
            </a:r>
            <a:endParaRPr sz="3786"/>
          </a:p>
          <a:p>
            <a:pPr indent="0" lvl="0" marL="0" rtl="0" algn="ctr">
              <a:lnSpc>
                <a:spcPct val="150000"/>
              </a:lnSpc>
              <a:spcBef>
                <a:spcPts val="0"/>
              </a:spcBef>
              <a:spcAft>
                <a:spcPts val="0"/>
              </a:spcAft>
              <a:buClr>
                <a:schemeClr val="dk1"/>
              </a:buClr>
              <a:buSzPct val="29050"/>
              <a:buFont typeface="Arial"/>
              <a:buNone/>
            </a:pPr>
            <a:r>
              <a:rPr b="1" lang="tr" sz="3786"/>
              <a:t>GitHub</a:t>
            </a:r>
            <a:r>
              <a:rPr lang="tr" sz="3786"/>
              <a:t>: TekyaygilFethi</a:t>
            </a:r>
            <a:endParaRPr sz="3786"/>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5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tr"/>
              <a:t>Colab Time!</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tr"/>
              <a:t>What Will You Learn In This Course</a:t>
            </a:r>
            <a:endParaRPr/>
          </a:p>
        </p:txBody>
      </p:sp>
      <p:sp>
        <p:nvSpPr>
          <p:cNvPr id="88" name="Google Shape;88;p1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17500" lvl="0" marL="457200" rtl="0" algn="l">
              <a:lnSpc>
                <a:spcPct val="150000"/>
              </a:lnSpc>
              <a:spcBef>
                <a:spcPts val="0"/>
              </a:spcBef>
              <a:spcAft>
                <a:spcPts val="0"/>
              </a:spcAft>
              <a:buSzPts val="1400"/>
              <a:buAutoNum type="arabicParenR"/>
            </a:pPr>
            <a:r>
              <a:rPr lang="tr"/>
              <a:t>What is Classification?</a:t>
            </a:r>
            <a:endParaRPr/>
          </a:p>
          <a:p>
            <a:pPr indent="-317500" lvl="0" marL="457200" rtl="0" algn="l">
              <a:lnSpc>
                <a:spcPct val="150000"/>
              </a:lnSpc>
              <a:spcBef>
                <a:spcPts val="0"/>
              </a:spcBef>
              <a:spcAft>
                <a:spcPts val="0"/>
              </a:spcAft>
              <a:buSzPts val="1400"/>
              <a:buAutoNum type="arabicParenR"/>
            </a:pPr>
            <a:r>
              <a:rPr lang="tr"/>
              <a:t>How to classify with Logistic Regression?</a:t>
            </a:r>
            <a:endParaRPr/>
          </a:p>
          <a:p>
            <a:pPr indent="-317500" lvl="0" marL="457200" rtl="0" algn="l">
              <a:lnSpc>
                <a:spcPct val="150000"/>
              </a:lnSpc>
              <a:spcBef>
                <a:spcPts val="0"/>
              </a:spcBef>
              <a:spcAft>
                <a:spcPts val="0"/>
              </a:spcAft>
              <a:buSzPts val="1400"/>
              <a:buAutoNum type="arabicParenR"/>
            </a:pPr>
            <a:r>
              <a:rPr lang="tr"/>
              <a:t>What is the Activation Function?</a:t>
            </a:r>
            <a:endParaRPr/>
          </a:p>
          <a:p>
            <a:pPr indent="-317500" lvl="0" marL="457200" rtl="0" algn="l">
              <a:lnSpc>
                <a:spcPct val="150000"/>
              </a:lnSpc>
              <a:spcBef>
                <a:spcPts val="0"/>
              </a:spcBef>
              <a:spcAft>
                <a:spcPts val="0"/>
              </a:spcAft>
              <a:buSzPts val="1400"/>
              <a:buAutoNum type="arabicParenR"/>
            </a:pPr>
            <a:r>
              <a:rPr lang="tr"/>
              <a:t>Why do we use the Activation Function?</a:t>
            </a:r>
            <a:endParaRPr/>
          </a:p>
          <a:p>
            <a:pPr indent="-317500" lvl="0" marL="457200" rtl="0" algn="l">
              <a:lnSpc>
                <a:spcPct val="150000"/>
              </a:lnSpc>
              <a:spcBef>
                <a:spcPts val="0"/>
              </a:spcBef>
              <a:spcAft>
                <a:spcPts val="0"/>
              </a:spcAft>
              <a:buSzPts val="1400"/>
              <a:buAutoNum type="arabicParenR"/>
            </a:pPr>
            <a:r>
              <a:rPr lang="tr"/>
              <a:t>How do we measure the performance of our Classification Model?</a:t>
            </a:r>
            <a:endParaRPr/>
          </a:p>
          <a:p>
            <a:pPr indent="-317500" lvl="0" marL="457200" rtl="0" algn="l">
              <a:lnSpc>
                <a:spcPct val="150000"/>
              </a:lnSpc>
              <a:spcBef>
                <a:spcPts val="0"/>
              </a:spcBef>
              <a:spcAft>
                <a:spcPts val="0"/>
              </a:spcAft>
              <a:buSzPts val="1400"/>
              <a:buAutoNum type="arabicParenR"/>
            </a:pPr>
            <a:r>
              <a:rPr lang="tr"/>
              <a:t>Cross Validation </a:t>
            </a:r>
            <a:endParaRPr/>
          </a:p>
          <a:p>
            <a:pPr indent="-317500" lvl="0" marL="457200" rtl="0" algn="l">
              <a:lnSpc>
                <a:spcPct val="150000"/>
              </a:lnSpc>
              <a:spcBef>
                <a:spcPts val="0"/>
              </a:spcBef>
              <a:spcAft>
                <a:spcPts val="0"/>
              </a:spcAft>
              <a:buSzPts val="1400"/>
              <a:buAutoNum type="arabicParenR"/>
            </a:pPr>
            <a:r>
              <a:rPr lang="tr"/>
              <a:t>Accuracy,  Confusion Matrix </a:t>
            </a:r>
            <a:endParaRPr/>
          </a:p>
          <a:p>
            <a:pPr indent="-317500" lvl="0" marL="457200" rtl="0" algn="l">
              <a:lnSpc>
                <a:spcPct val="150000"/>
              </a:lnSpc>
              <a:spcBef>
                <a:spcPts val="0"/>
              </a:spcBef>
              <a:spcAft>
                <a:spcPts val="0"/>
              </a:spcAft>
              <a:buSzPts val="1400"/>
              <a:buAutoNum type="arabicParenR"/>
            </a:pPr>
            <a:r>
              <a:rPr lang="tr"/>
              <a:t>What is the use and importance of Classification Threshold?</a:t>
            </a:r>
            <a:endParaRPr/>
          </a:p>
          <a:p>
            <a:pPr indent="-317500" lvl="0" marL="457200" rtl="0" algn="l">
              <a:lnSpc>
                <a:spcPct val="150000"/>
              </a:lnSpc>
              <a:spcBef>
                <a:spcPts val="0"/>
              </a:spcBef>
              <a:spcAft>
                <a:spcPts val="0"/>
              </a:spcAft>
              <a:buSzPts val="1400"/>
              <a:buAutoNum type="arabicParenR"/>
            </a:pPr>
            <a:r>
              <a:rPr lang="tr"/>
              <a:t>What is the place of ROC and AUC in performance measurement?</a:t>
            </a:r>
            <a:endParaRPr/>
          </a:p>
          <a:p>
            <a:pPr indent="-317500" lvl="0" marL="457200" rtl="0" algn="l">
              <a:lnSpc>
                <a:spcPct val="150000"/>
              </a:lnSpc>
              <a:spcBef>
                <a:spcPts val="0"/>
              </a:spcBef>
              <a:spcAft>
                <a:spcPts val="0"/>
              </a:spcAft>
              <a:buSzPts val="1400"/>
              <a:buAutoNum type="arabicParenR"/>
            </a:pPr>
            <a:r>
              <a:rPr lang="tr"/>
              <a:t>What is KNN(K-Nearest Neighbors) and </a:t>
            </a:r>
            <a:r>
              <a:rPr lang="tr"/>
              <a:t>SVM(Support Vector Machine)</a:t>
            </a:r>
            <a:r>
              <a:rPr lang="tr"/>
              <a:t>?</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What Will We Learn Today?</a:t>
            </a:r>
            <a:endParaRPr/>
          </a:p>
        </p:txBody>
      </p:sp>
      <p:pic>
        <p:nvPicPr>
          <p:cNvPr id="94" name="Google Shape;94;p18"/>
          <p:cNvPicPr preferRelativeResize="0"/>
          <p:nvPr/>
        </p:nvPicPr>
        <p:blipFill>
          <a:blip r:embed="rId3">
            <a:alphaModFix/>
          </a:blip>
          <a:stretch>
            <a:fillRect/>
          </a:stretch>
        </p:blipFill>
        <p:spPr>
          <a:xfrm>
            <a:off x="1592362" y="1069525"/>
            <a:ext cx="5959276" cy="371582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What is Classification?</a:t>
            </a:r>
            <a:endParaRPr/>
          </a:p>
        </p:txBody>
      </p:sp>
      <p:sp>
        <p:nvSpPr>
          <p:cNvPr id="100" name="Google Shape;100;p19"/>
          <p:cNvSpPr txBox="1"/>
          <p:nvPr>
            <p:ph idx="1" type="body"/>
          </p:nvPr>
        </p:nvSpPr>
        <p:spPr>
          <a:xfrm>
            <a:off x="311700" y="1152475"/>
            <a:ext cx="4260300" cy="3416400"/>
          </a:xfrm>
          <a:prstGeom prst="rect">
            <a:avLst/>
          </a:prstGeom>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lang="tr">
                <a:solidFill>
                  <a:srgbClr val="252525"/>
                </a:solidFill>
              </a:rPr>
              <a:t>It is a supervised learning algorithm where input data can be easily categorized, tagging data and classifying them. There can be </a:t>
            </a:r>
            <a:r>
              <a:rPr b="1" lang="tr">
                <a:solidFill>
                  <a:srgbClr val="252525"/>
                </a:solidFill>
              </a:rPr>
              <a:t>binary classifiers</a:t>
            </a:r>
            <a:r>
              <a:rPr lang="tr">
                <a:solidFill>
                  <a:srgbClr val="252525"/>
                </a:solidFill>
              </a:rPr>
              <a:t> with only two outcomes, or </a:t>
            </a:r>
            <a:r>
              <a:rPr b="1" lang="tr">
                <a:solidFill>
                  <a:srgbClr val="252525"/>
                </a:solidFill>
              </a:rPr>
              <a:t>multiclass classifiers</a:t>
            </a:r>
            <a:r>
              <a:rPr lang="tr">
                <a:solidFill>
                  <a:srgbClr val="252525"/>
                </a:solidFill>
              </a:rPr>
              <a:t> with more than two.</a:t>
            </a:r>
            <a:endParaRPr>
              <a:solidFill>
                <a:srgbClr val="252525"/>
              </a:solidFill>
            </a:endParaRPr>
          </a:p>
          <a:p>
            <a:pPr indent="0" lvl="0" marL="0" rtl="0" algn="l">
              <a:lnSpc>
                <a:spcPct val="135714"/>
              </a:lnSpc>
              <a:spcBef>
                <a:spcPts val="0"/>
              </a:spcBef>
              <a:spcAft>
                <a:spcPts val="0"/>
              </a:spcAft>
              <a:buNone/>
            </a:pPr>
            <a:r>
              <a:t/>
            </a:r>
            <a:endParaRPr>
              <a:solidFill>
                <a:srgbClr val="252525"/>
              </a:solidFill>
            </a:endParaRPr>
          </a:p>
          <a:p>
            <a:pPr indent="0" lvl="0" marL="0" rtl="0" algn="l">
              <a:lnSpc>
                <a:spcPct val="135714"/>
              </a:lnSpc>
              <a:spcBef>
                <a:spcPts val="0"/>
              </a:spcBef>
              <a:spcAft>
                <a:spcPts val="0"/>
              </a:spcAft>
              <a:buNone/>
            </a:pPr>
            <a:r>
              <a:rPr lang="tr">
                <a:solidFill>
                  <a:srgbClr val="252525"/>
                </a:solidFill>
              </a:rPr>
              <a:t>It can be performed on both structured and unstructured data, as it is the process of classifying a particular dataset. The process begins with estimating the class of given data points. Classes are often called targets, tags, or categories.</a:t>
            </a:r>
            <a:endParaRPr>
              <a:highlight>
                <a:schemeClr val="lt1"/>
              </a:highlight>
            </a:endParaRPr>
          </a:p>
          <a:p>
            <a:pPr indent="0" lvl="0" marL="0" rtl="0" algn="l">
              <a:lnSpc>
                <a:spcPct val="135714"/>
              </a:lnSpc>
              <a:spcBef>
                <a:spcPts val="0"/>
              </a:spcBef>
              <a:spcAft>
                <a:spcPts val="0"/>
              </a:spcAft>
              <a:buNone/>
            </a:pPr>
            <a:r>
              <a:t/>
            </a:r>
            <a:endParaRPr>
              <a:highlight>
                <a:schemeClr val="lt1"/>
              </a:highlight>
            </a:endParaRPr>
          </a:p>
          <a:p>
            <a:pPr indent="0" lvl="0" marL="0" rtl="0" algn="l">
              <a:spcBef>
                <a:spcPts val="0"/>
              </a:spcBef>
              <a:spcAft>
                <a:spcPts val="1200"/>
              </a:spcAft>
              <a:buNone/>
            </a:pPr>
            <a:r>
              <a:t/>
            </a:r>
            <a:endParaRPr>
              <a:highlight>
                <a:schemeClr val="lt1"/>
              </a:highlight>
            </a:endParaRPr>
          </a:p>
        </p:txBody>
      </p:sp>
      <p:pic>
        <p:nvPicPr>
          <p:cNvPr id="101" name="Google Shape;101;p19"/>
          <p:cNvPicPr preferRelativeResize="0"/>
          <p:nvPr/>
        </p:nvPicPr>
        <p:blipFill>
          <a:blip r:embed="rId3">
            <a:alphaModFix/>
          </a:blip>
          <a:stretch>
            <a:fillRect/>
          </a:stretch>
        </p:blipFill>
        <p:spPr>
          <a:xfrm>
            <a:off x="4572000" y="1267838"/>
            <a:ext cx="3950225" cy="31856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20"/>
          <p:cNvSpPr txBox="1"/>
          <p:nvPr>
            <p:ph idx="1" type="body"/>
          </p:nvPr>
        </p:nvSpPr>
        <p:spPr>
          <a:xfrm>
            <a:off x="311700" y="1120325"/>
            <a:ext cx="3999900" cy="34164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tr"/>
              <a:t>Logistic regression </a:t>
            </a:r>
            <a:r>
              <a:rPr lang="tr"/>
              <a:t>is a regression method that performs classification in which the dependent variable is a categorical variable. The aim is to establish a linear model between dependent and independent variables.</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tr"/>
              <a:t>It works if the dependent variable can take 2 different values</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tr"/>
              <a:t>Logistic regression produces a specific probability value between 0 and 1, rather than predicting exactly 0 or 1.</a:t>
            </a:r>
            <a:endParaRPr/>
          </a:p>
          <a:p>
            <a:pPr indent="0" lvl="0" marL="0" rtl="0" algn="l">
              <a:lnSpc>
                <a:spcPct val="115000"/>
              </a:lnSpc>
              <a:spcBef>
                <a:spcPts val="0"/>
              </a:spcBef>
              <a:spcAft>
                <a:spcPts val="0"/>
              </a:spcAft>
              <a:buNone/>
            </a:pPr>
            <a:r>
              <a:t/>
            </a:r>
            <a:endParaRPr>
              <a:solidFill>
                <a:srgbClr val="252525"/>
              </a:solidFill>
            </a:endParaRPr>
          </a:p>
          <a:p>
            <a:pPr indent="-317500" lvl="0" marL="457200" rtl="0" algn="l">
              <a:lnSpc>
                <a:spcPct val="115000"/>
              </a:lnSpc>
              <a:spcBef>
                <a:spcPts val="0"/>
              </a:spcBef>
              <a:spcAft>
                <a:spcPts val="0"/>
              </a:spcAft>
              <a:buSzPts val="1400"/>
              <a:buChar char="●"/>
            </a:pPr>
            <a:r>
              <a:rPr lang="tr"/>
              <a:t>Yes</a:t>
            </a:r>
            <a:r>
              <a:rPr lang="tr"/>
              <a:t>/No</a:t>
            </a:r>
            <a:endParaRPr/>
          </a:p>
          <a:p>
            <a:pPr indent="-317500" lvl="0" marL="457200" rtl="0" algn="l">
              <a:lnSpc>
                <a:spcPct val="115000"/>
              </a:lnSpc>
              <a:spcBef>
                <a:spcPts val="0"/>
              </a:spcBef>
              <a:spcAft>
                <a:spcPts val="0"/>
              </a:spcAft>
              <a:buSzPts val="1400"/>
              <a:buChar char="●"/>
            </a:pPr>
            <a:r>
              <a:rPr lang="tr"/>
              <a:t>Spam/Not Spam</a:t>
            </a:r>
            <a:endParaRPr/>
          </a:p>
        </p:txBody>
      </p:sp>
      <p:sp>
        <p:nvSpPr>
          <p:cNvPr id="107" name="Google Shape;107;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Lojistik Regresyon</a:t>
            </a:r>
            <a:endParaRPr/>
          </a:p>
        </p:txBody>
      </p:sp>
      <p:pic>
        <p:nvPicPr>
          <p:cNvPr id="108" name="Google Shape;108;p20"/>
          <p:cNvPicPr preferRelativeResize="0"/>
          <p:nvPr/>
        </p:nvPicPr>
        <p:blipFill>
          <a:blip r:embed="rId3">
            <a:alphaModFix/>
          </a:blip>
          <a:stretch>
            <a:fillRect/>
          </a:stretch>
        </p:blipFill>
        <p:spPr>
          <a:xfrm>
            <a:off x="4431800" y="2195850"/>
            <a:ext cx="4527601" cy="2005143"/>
          </a:xfrm>
          <a:prstGeom prst="rect">
            <a:avLst/>
          </a:prstGeom>
          <a:noFill/>
          <a:ln>
            <a:noFill/>
          </a:ln>
        </p:spPr>
      </p:pic>
      <p:pic>
        <p:nvPicPr>
          <p:cNvPr id="109" name="Google Shape;109;p20"/>
          <p:cNvPicPr preferRelativeResize="0"/>
          <p:nvPr/>
        </p:nvPicPr>
        <p:blipFill>
          <a:blip r:embed="rId4">
            <a:alphaModFix/>
          </a:blip>
          <a:stretch>
            <a:fillRect/>
          </a:stretch>
        </p:blipFill>
        <p:spPr>
          <a:xfrm>
            <a:off x="4795125" y="1084325"/>
            <a:ext cx="3800950" cy="8548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Lojistik Regresyon</a:t>
            </a:r>
            <a:endParaRPr/>
          </a:p>
        </p:txBody>
      </p:sp>
      <p:sp>
        <p:nvSpPr>
          <p:cNvPr id="115" name="Google Shape;115;p21"/>
          <p:cNvSpPr txBox="1"/>
          <p:nvPr>
            <p:ph idx="1" type="body"/>
          </p:nvPr>
        </p:nvSpPr>
        <p:spPr>
          <a:xfrm>
            <a:off x="311700" y="1120325"/>
            <a:ext cx="3999900" cy="3416400"/>
          </a:xfrm>
          <a:prstGeom prst="rect">
            <a:avLst/>
          </a:prstGeom>
        </p:spPr>
        <p:txBody>
          <a:bodyPr anchorCtr="0" anchor="t" bIns="91425" lIns="91425" spcFirstLastPara="1" rIns="91425" wrap="square" tIns="91425">
            <a:normAutofit/>
          </a:bodyPr>
          <a:lstStyle/>
          <a:p>
            <a:pPr indent="-317500" lvl="0" marL="457200" rtl="0" algn="l">
              <a:lnSpc>
                <a:spcPct val="150000"/>
              </a:lnSpc>
              <a:spcBef>
                <a:spcPts val="0"/>
              </a:spcBef>
              <a:spcAft>
                <a:spcPts val="0"/>
              </a:spcAft>
              <a:buSzPts val="1400"/>
              <a:buChar char="●"/>
            </a:pPr>
            <a:r>
              <a:rPr lang="tr"/>
              <a:t>As in Linear Regression, the weighted sum of the features is taken, but instead of giving the result directly, the Sigmoid activation function is applied to the result</a:t>
            </a:r>
            <a:endParaRPr/>
          </a:p>
          <a:p>
            <a:pPr indent="-317500" lvl="0" marL="457200" rtl="0" algn="l">
              <a:lnSpc>
                <a:spcPct val="150000"/>
              </a:lnSpc>
              <a:spcBef>
                <a:spcPts val="0"/>
              </a:spcBef>
              <a:spcAft>
                <a:spcPts val="0"/>
              </a:spcAft>
              <a:buSzPts val="1400"/>
              <a:buChar char="●"/>
            </a:pPr>
            <a:r>
              <a:rPr lang="tr"/>
              <a:t>Used for binary classification</a:t>
            </a:r>
            <a:endParaRPr/>
          </a:p>
          <a:p>
            <a:pPr indent="-317500" lvl="0" marL="457200" rtl="0" algn="l">
              <a:lnSpc>
                <a:spcPct val="150000"/>
              </a:lnSpc>
              <a:spcBef>
                <a:spcPts val="0"/>
              </a:spcBef>
              <a:spcAft>
                <a:spcPts val="0"/>
              </a:spcAft>
              <a:buSzPts val="1400"/>
              <a:buChar char="●"/>
            </a:pPr>
            <a:r>
              <a:rPr lang="tr"/>
              <a:t>Our output will be a probability value between 0 and 1</a:t>
            </a:r>
            <a:endParaRPr/>
          </a:p>
          <a:p>
            <a:pPr indent="-317500" lvl="0" marL="457200" rtl="0" algn="l">
              <a:lnSpc>
                <a:spcPct val="150000"/>
              </a:lnSpc>
              <a:spcBef>
                <a:spcPts val="0"/>
              </a:spcBef>
              <a:spcAft>
                <a:spcPts val="0"/>
              </a:spcAft>
              <a:buSzPts val="1400"/>
              <a:buChar char="●"/>
            </a:pPr>
            <a:r>
              <a:rPr lang="tr"/>
              <a:t>It is a function with "S" characteristic</a:t>
            </a:r>
            <a:endParaRPr/>
          </a:p>
        </p:txBody>
      </p:sp>
      <p:pic>
        <p:nvPicPr>
          <p:cNvPr id="116" name="Google Shape;116;p21"/>
          <p:cNvPicPr preferRelativeResize="0"/>
          <p:nvPr/>
        </p:nvPicPr>
        <p:blipFill>
          <a:blip r:embed="rId3">
            <a:alphaModFix/>
          </a:blip>
          <a:stretch>
            <a:fillRect/>
          </a:stretch>
        </p:blipFill>
        <p:spPr>
          <a:xfrm>
            <a:off x="4922475" y="1970987"/>
            <a:ext cx="3709075" cy="2248075"/>
          </a:xfrm>
          <a:prstGeom prst="rect">
            <a:avLst/>
          </a:prstGeom>
          <a:noFill/>
          <a:ln>
            <a:noFill/>
          </a:ln>
        </p:spPr>
      </p:pic>
      <p:pic>
        <p:nvPicPr>
          <p:cNvPr id="117" name="Google Shape;117;p21"/>
          <p:cNvPicPr preferRelativeResize="0"/>
          <p:nvPr/>
        </p:nvPicPr>
        <p:blipFill>
          <a:blip r:embed="rId4">
            <a:alphaModFix/>
          </a:blip>
          <a:stretch>
            <a:fillRect/>
          </a:stretch>
        </p:blipFill>
        <p:spPr>
          <a:xfrm>
            <a:off x="5910338" y="1182100"/>
            <a:ext cx="1733361" cy="5727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